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288" r:id="rId2"/>
    <p:sldId id="257" r:id="rId3"/>
    <p:sldId id="258" r:id="rId4"/>
    <p:sldId id="260" r:id="rId5"/>
    <p:sldId id="261" r:id="rId6"/>
    <p:sldId id="262" r:id="rId7"/>
    <p:sldId id="263" r:id="rId8"/>
    <p:sldId id="291" r:id="rId9"/>
    <p:sldId id="293" r:id="rId10"/>
    <p:sldId id="264" r:id="rId11"/>
    <p:sldId id="267" r:id="rId12"/>
    <p:sldId id="268" r:id="rId13"/>
    <p:sldId id="271" r:id="rId14"/>
    <p:sldId id="272" r:id="rId15"/>
    <p:sldId id="273" r:id="rId16"/>
    <p:sldId id="279" r:id="rId17"/>
    <p:sldId id="294" r:id="rId18"/>
    <p:sldId id="280" r:id="rId19"/>
    <p:sldId id="282" r:id="rId20"/>
    <p:sldId id="295" r:id="rId21"/>
    <p:sldId id="283" r:id="rId22"/>
  </p:sldIdLst>
  <p:sldSz cx="24377650" cy="13716000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3600" b="0" i="0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marL="912812" indent="-455612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3600" b="0" i="0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marL="1827212" indent="-912812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3600" b="0" i="0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marL="2741612" indent="-1370012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3600" b="0" i="0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marL="3656012" indent="-1827212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3600" b="0" i="0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" autoAdjust="0"/>
    <p:restoredTop sz="86407" autoAdjust="0"/>
  </p:normalViewPr>
  <p:slideViewPr>
    <p:cSldViewPr snapToGrid="0" snapToObjects="1">
      <p:cViewPr varScale="1">
        <p:scale>
          <a:sx n="33" d="100"/>
          <a:sy n="33" d="100"/>
        </p:scale>
        <p:origin x="944" y="104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9" name="Header Placeholder 104915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en-US" altLang="en-US" sz="1200">
              <a:latin typeface="Nunito Sans ExtraLight"/>
            </a:endParaRPr>
          </a:p>
        </p:txBody>
      </p:sp>
      <p:sp>
        <p:nvSpPr>
          <p:cNvPr id="1049160" name="Date Placeholder 1049159"/>
          <p:cNvSpPr>
            <a:spLocks noGrp="1"/>
          </p:cNvSpPr>
          <p:nvPr>
            <p:ph type="dt" sz="quarter" idx="1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fld id="{566ABCEB-ACFC-4714-9973-3DA970169C29}" type="datetime1">
              <a:rPr lang="en-US" altLang="en-US" sz="1200">
                <a:latin typeface="Nunito Sans ExtraLight"/>
              </a:rPr>
              <a:pPr lvl="0" algn="r" eaLnBrk="1" latinLnBrk="1" hangingPunct="1"/>
              <a:t>10/28/2020</a:t>
            </a:fld>
            <a:endParaRPr lang="en-US" altLang="en-US" sz="1200">
              <a:latin typeface="Nunito Sans ExtraLight"/>
            </a:endParaRPr>
          </a:p>
        </p:txBody>
      </p:sp>
      <p:sp>
        <p:nvSpPr>
          <p:cNvPr id="1049161" name="Footer Placeholder 1049160"/>
          <p:cNvSpPr>
            <a:spLocks noGrp="1"/>
          </p:cNvSpPr>
          <p:nvPr>
            <p:ph type="ftr" sz="quarter" idx="2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en-US" altLang="en-US" sz="1200">
              <a:latin typeface="Nunito Sans ExtraLight"/>
            </a:endParaRPr>
          </a:p>
        </p:txBody>
      </p:sp>
      <p:sp>
        <p:nvSpPr>
          <p:cNvPr id="1049162" name="Slide Number Placeholder 1049161"/>
          <p:cNvSpPr>
            <a:spLocks noGrp="1"/>
          </p:cNvSpPr>
          <p:nvPr>
            <p:ph type="sldNum" sz="quarter" idx="3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>
                <a:latin typeface="Nunito Sans ExtraLight"/>
              </a:rPr>
              <a:pPr lvl="0" algn="r" eaLnBrk="1" latinLnBrk="1" hangingPunct="1"/>
              <a:t>‹#›</a:t>
            </a:fld>
            <a:endParaRPr lang="en-US" altLang="en-US" sz="1200">
              <a:latin typeface="Nunito San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449095073"/>
      </p:ext>
    </p:extLst>
  </p:cSld>
  <p:clrMap bg1="dk1" tx1="dk1" bg2="dk1" tx2="dk1" accent1="dk1" accent2="dk1" accent3="dk1" accent4="dk1" accent5="dk1" accent6="dk1" hlink="dk1" folHlink="dk1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3" name="Header Placeholder 104915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en-US" altLang="en-US" sz="1200" b="1">
              <a:latin typeface="Nunito Sans SemiBold"/>
            </a:endParaRPr>
          </a:p>
        </p:txBody>
      </p:sp>
      <p:sp>
        <p:nvSpPr>
          <p:cNvPr id="1049154" name="Date Placeholder 1049153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fld id="{566ABCEB-ACFC-4714-9973-3DA970169C29}" type="datetime1">
              <a:rPr lang="en-US" altLang="en-US" sz="1200" b="1">
                <a:latin typeface="Nunito Sans SemiBold"/>
              </a:rPr>
              <a:pPr lvl="0" algn="r" eaLnBrk="1" latinLnBrk="1" hangingPunct="1"/>
              <a:t>10/28/2020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9155" name="Slide Image Placeholder 1049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9156" name="Notes Placeholder 104915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9157" name="Footer Placeholder 1049156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en-US" altLang="en-US" sz="1200" b="1">
              <a:latin typeface="Nunito Sans SemiBold"/>
            </a:endParaRPr>
          </a:p>
        </p:txBody>
      </p:sp>
      <p:sp>
        <p:nvSpPr>
          <p:cNvPr id="1049158" name="Slide Number Placeholder 1049157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‹#›</a:t>
            </a:fld>
            <a:endParaRPr lang="en-US" altLang="en-US" sz="1200" b="1">
              <a:latin typeface="Nunito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49710298"/>
      </p:ext>
    </p:extLst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2400" b="1" i="0" baseline="0">
        <a:solidFill>
          <a:schemeClr val="dk1"/>
        </a:solidFill>
        <a:latin typeface="Nunito Sans SemiBold"/>
        <a:sym typeface="Arial" pitchFamily="34" charset="0"/>
      </a:defRPr>
    </a:lvl1pPr>
    <a:lvl2pPr marL="912812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2400" b="1" i="0" baseline="0">
        <a:solidFill>
          <a:schemeClr val="dk1"/>
        </a:solidFill>
        <a:latin typeface="Nunito Sans SemiBold"/>
        <a:sym typeface="Arial" pitchFamily="34" charset="0"/>
      </a:defRPr>
    </a:lvl2pPr>
    <a:lvl3pPr marL="1827212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2400" b="1" i="0" baseline="0">
        <a:solidFill>
          <a:schemeClr val="dk1"/>
        </a:solidFill>
        <a:latin typeface="Nunito Sans SemiBold"/>
        <a:sym typeface="Arial" pitchFamily="34" charset="0"/>
      </a:defRPr>
    </a:lvl3pPr>
    <a:lvl4pPr marL="2741612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2400" b="1" i="0" baseline="0">
        <a:solidFill>
          <a:schemeClr val="dk1"/>
        </a:solidFill>
        <a:latin typeface="Nunito Sans SemiBold"/>
        <a:sym typeface="Arial" pitchFamily="34" charset="0"/>
      </a:defRPr>
    </a:lvl4pPr>
    <a:lvl5pPr marL="3656012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2400" b="1" i="0" baseline="0">
        <a:solidFill>
          <a:schemeClr val="dk1"/>
        </a:solidFill>
        <a:latin typeface="Nunito Sans SemiBold"/>
        <a:sym typeface="Arial" pitchFamily="34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104860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2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8610" name="Slide Image Placeholder 1048609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11" name="Notes Placeholder 1048610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1637" cy="359568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TextBox 104901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18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9017" name="Slide Image Placeholder 10490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9018" name="Notes Placeholder 1049017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7" name="TextBox 104904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19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9048" name="Slide Image Placeholder 1049047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9049" name="Notes Placeholder 1049048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7" name="TextBox 104904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20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9048" name="Slide Image Placeholder 1049047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9049" name="Notes Placeholder 1049048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TextBox 104911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21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9112" name="Slide Image Placeholder 104911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9113" name="Notes Placeholder 104911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104862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3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8622" name="Slide Image Placeholder 104862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23" name="Notes Placeholder 104862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extBox 104864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4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8642" name="Slide Image Placeholder 104864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43" name="Notes Placeholder 104864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extBox 104866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6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8667" name="Slide Image Placeholder 104866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68" name="Notes Placeholder 1048667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extBox 104871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11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8718" name="Slide Image Placeholder 1048717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19" name="Notes Placeholder 1048718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extBox 104876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14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8769" name="Slide Image Placeholder 1048768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70" name="Notes Placeholder 1048769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extBox 104878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15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8785" name="Slide Image Placeholder 1048784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786" name="Notes Placeholder 1048785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TextBox 104895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16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8958" name="Slide Image Placeholder 1048957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959" name="Notes Placeholder 1048958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TextBox 104895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 b="1">
                <a:latin typeface="Nunito Sans SemiBold"/>
              </a:rPr>
              <a:pPr lvl="0" algn="r" eaLnBrk="1" latinLnBrk="1" hangingPunct="1"/>
              <a:t>17</a:t>
            </a:fld>
            <a:endParaRPr lang="en-US" altLang="en-US" sz="1200" b="1">
              <a:latin typeface="Nunito Sans SemiBold"/>
            </a:endParaRPr>
          </a:p>
        </p:txBody>
      </p:sp>
      <p:sp>
        <p:nvSpPr>
          <p:cNvPr id="1048958" name="Slide Image Placeholder 1048957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959" name="Notes Placeholder 1048958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22030" y="2743200"/>
            <a:ext cx="20932275" cy="3657600"/>
          </a:xfrm>
          <a:ln>
            <a:noFill/>
          </a:ln>
        </p:spPr>
        <p:txBody>
          <a:bodyPr vert="horz" tIns="0" rIns="4353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3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22030" y="6457072"/>
            <a:ext cx="20940401" cy="3505200"/>
          </a:xfrm>
        </p:spPr>
        <p:txBody>
          <a:bodyPr lIns="0" rIns="43535"/>
          <a:lstStyle>
            <a:lvl1pPr marL="0" marR="108836" indent="0" algn="r">
              <a:buNone/>
              <a:defRPr>
                <a:solidFill>
                  <a:schemeClr val="tx1"/>
                </a:solidFill>
              </a:defRPr>
            </a:lvl1pPr>
            <a:lvl2pPr marL="1088365" indent="0" algn="ctr">
              <a:buNone/>
            </a:lvl2pPr>
            <a:lvl3pPr marL="2176729" indent="0" algn="ctr">
              <a:buNone/>
            </a:lvl3pPr>
            <a:lvl4pPr marL="3265094" indent="0" algn="ctr">
              <a:buNone/>
            </a:lvl4pPr>
            <a:lvl5pPr marL="4353458" indent="0" algn="ctr">
              <a:buNone/>
            </a:lvl5pPr>
            <a:lvl6pPr marL="5441823" indent="0" algn="ctr">
              <a:buNone/>
            </a:lvl6pPr>
            <a:lvl7pPr marL="6530188" indent="0" algn="ctr">
              <a:buNone/>
            </a:lvl7pPr>
            <a:lvl8pPr marL="7618552" indent="0" algn="ctr">
              <a:buNone/>
            </a:lvl8pPr>
            <a:lvl9pPr marL="870691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796" y="1828803"/>
            <a:ext cx="5484971" cy="10423526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828803"/>
            <a:ext cx="16048620" cy="1042352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952585" y="4465601"/>
            <a:ext cx="6721856" cy="6719149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1827213" rtl="0" eaLnBrk="1" fontAlgn="base" latinLnBrk="0" hangingPunct="1">
              <a:lnSpc>
                <a:spcPts val="3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Nunito Sans SemiBold" pitchFamily="2" charset="77"/>
              <a:ea typeface="Source Sans Pro Light" panose="020B0403030403020204" pitchFamily="34" charset="0"/>
              <a:cs typeface="Noto Sans Light" panose="020B0402040504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3524994" y="2781236"/>
            <a:ext cx="17530154" cy="1000432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1827213" rtl="0" eaLnBrk="1" fontAlgn="base" latinLnBrk="0" hangingPunct="1">
              <a:lnSpc>
                <a:spcPts val="3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Nunito Sans SemiBold" pitchFamily="2" charset="77"/>
              <a:ea typeface="Source Sans Pro Light" panose="020B0403030403020204" pitchFamily="34" charset="0"/>
              <a:cs typeface="Noto Sans Light" panose="020B0402040504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870360" y="0"/>
            <a:ext cx="17507291" cy="13716000"/>
          </a:xfrm>
          <a:custGeom>
            <a:avLst/>
            <a:gdLst>
              <a:gd name="connsiteX0" fmla="*/ 5945591 w 17507291"/>
              <a:gd name="connsiteY0" fmla="*/ 0 h 13716000"/>
              <a:gd name="connsiteX1" fmla="*/ 12045845 w 17507291"/>
              <a:gd name="connsiteY1" fmla="*/ 0 h 13716000"/>
              <a:gd name="connsiteX2" fmla="*/ 12088749 w 17507291"/>
              <a:gd name="connsiteY2" fmla="*/ 14517 h 13716000"/>
              <a:gd name="connsiteX3" fmla="*/ 17445579 w 17507291"/>
              <a:gd name="connsiteY3" fmla="*/ 5371349 h 13716000"/>
              <a:gd name="connsiteX4" fmla="*/ 17507291 w 17507291"/>
              <a:gd name="connsiteY4" fmla="*/ 5553733 h 13716000"/>
              <a:gd name="connsiteX5" fmla="*/ 17507291 w 17507291"/>
              <a:gd name="connsiteY5" fmla="*/ 11375024 h 13716000"/>
              <a:gd name="connsiteX6" fmla="*/ 17445579 w 17507291"/>
              <a:gd name="connsiteY6" fmla="*/ 11557408 h 13716000"/>
              <a:gd name="connsiteX7" fmla="*/ 16455109 w 17507291"/>
              <a:gd name="connsiteY7" fmla="*/ 13493969 h 13716000"/>
              <a:gd name="connsiteX8" fmla="*/ 16297221 w 17507291"/>
              <a:gd name="connsiteY8" fmla="*/ 13716000 h 13716000"/>
              <a:gd name="connsiteX9" fmla="*/ 1694216 w 17507291"/>
              <a:gd name="connsiteY9" fmla="*/ 13716000 h 13716000"/>
              <a:gd name="connsiteX10" fmla="*/ 1536327 w 17507291"/>
              <a:gd name="connsiteY10" fmla="*/ 13493969 h 13716000"/>
              <a:gd name="connsiteX11" fmla="*/ 0 w 17507291"/>
              <a:gd name="connsiteY11" fmla="*/ 8464378 h 13716000"/>
              <a:gd name="connsiteX12" fmla="*/ 5902688 w 17507291"/>
              <a:gd name="connsiteY12" fmla="*/ 1451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07291" h="13716000">
                <a:moveTo>
                  <a:pt x="5945591" y="0"/>
                </a:moveTo>
                <a:lnTo>
                  <a:pt x="12045845" y="0"/>
                </a:lnTo>
                <a:lnTo>
                  <a:pt x="12088749" y="14517"/>
                </a:lnTo>
                <a:cubicBezTo>
                  <a:pt x="14568777" y="922578"/>
                  <a:pt x="16537519" y="2891319"/>
                  <a:pt x="17445579" y="5371349"/>
                </a:cubicBezTo>
                <a:lnTo>
                  <a:pt x="17507291" y="5553733"/>
                </a:lnTo>
                <a:lnTo>
                  <a:pt x="17507291" y="11375024"/>
                </a:lnTo>
                <a:lnTo>
                  <a:pt x="17445579" y="11557408"/>
                </a:lnTo>
                <a:cubicBezTo>
                  <a:pt x="17193341" y="12246305"/>
                  <a:pt x="16859259" y="12895750"/>
                  <a:pt x="16455109" y="13493969"/>
                </a:cubicBezTo>
                <a:lnTo>
                  <a:pt x="16297221" y="13716000"/>
                </a:lnTo>
                <a:lnTo>
                  <a:pt x="1694216" y="13716000"/>
                </a:lnTo>
                <a:lnTo>
                  <a:pt x="1536327" y="13493969"/>
                </a:lnTo>
                <a:cubicBezTo>
                  <a:pt x="566370" y="12058244"/>
                  <a:pt x="0" y="10327452"/>
                  <a:pt x="0" y="8464378"/>
                </a:cubicBezTo>
                <a:cubicBezTo>
                  <a:pt x="0" y="4582974"/>
                  <a:pt x="2458203" y="1275713"/>
                  <a:pt x="5902688" y="14517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1827213" rtl="0" eaLnBrk="1" fontAlgn="base" latinLnBrk="0" hangingPunct="1">
              <a:lnSpc>
                <a:spcPts val="3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Nunito Sans SemiBold" pitchFamily="2" charset="77"/>
              <a:ea typeface="Source Sans Pro Light" panose="020B0403030403020204" pitchFamily="34" charset="0"/>
              <a:cs typeface="Noto Sans Light" panose="020B0402040504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4377651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1827213" rtl="0" eaLnBrk="1" fontAlgn="base" latinLnBrk="0" hangingPunct="1">
              <a:lnSpc>
                <a:spcPts val="3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Nunito Sans SemiBold" pitchFamily="2" charset="77"/>
              <a:ea typeface="Source Sans Pro Light" panose="020B0403030403020204" pitchFamily="34" charset="0"/>
              <a:cs typeface="Noto Sans Light" panose="020B0402040504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97578" y="2619830"/>
            <a:ext cx="15065122" cy="847634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1827213" rtl="0" eaLnBrk="1" fontAlgn="base" latinLnBrk="0" hangingPunct="1">
              <a:lnSpc>
                <a:spcPts val="3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Nunito Sans SemiBold" pitchFamily="2" charset="77"/>
              <a:ea typeface="Source Sans Pro Light" panose="020B0403030403020204" pitchFamily="34" charset="0"/>
              <a:cs typeface="Noto Sans Light" panose="020B0402040504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6829902" y="3756454"/>
            <a:ext cx="7547750" cy="9959546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1827213" rtl="0" eaLnBrk="1" fontAlgn="base" latinLnBrk="0" hangingPunct="1">
              <a:lnSpc>
                <a:spcPts val="3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Nunito Sans SemiBold" pitchFamily="2" charset="77"/>
              <a:ea typeface="Source Sans Pro Light" panose="020B0403030403020204" pitchFamily="34" charset="0"/>
              <a:cs typeface="Noto Sans Light" panose="020B0402040504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" y="1"/>
            <a:ext cx="9811264" cy="13715999"/>
          </a:xfrm>
          <a:custGeom>
            <a:avLst/>
            <a:gdLst>
              <a:gd name="connsiteX0" fmla="*/ 0 w 9811264"/>
              <a:gd name="connsiteY0" fmla="*/ 0 h 13715999"/>
              <a:gd name="connsiteX1" fmla="*/ 5851617 w 9811264"/>
              <a:gd name="connsiteY1" fmla="*/ 0 h 13715999"/>
              <a:gd name="connsiteX2" fmla="*/ 5997745 w 9811264"/>
              <a:gd name="connsiteY2" fmla="*/ 84022 h 13715999"/>
              <a:gd name="connsiteX3" fmla="*/ 9811264 w 9811264"/>
              <a:gd name="connsiteY3" fmla="*/ 6857999 h 13715999"/>
              <a:gd name="connsiteX4" fmla="*/ 5997745 w 9811264"/>
              <a:gd name="connsiteY4" fmla="*/ 13631976 h 13715999"/>
              <a:gd name="connsiteX5" fmla="*/ 5851615 w 9811264"/>
              <a:gd name="connsiteY5" fmla="*/ 13715999 h 13715999"/>
              <a:gd name="connsiteX6" fmla="*/ 0 w 9811264"/>
              <a:gd name="connsiteY6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1264" h="13715999">
                <a:moveTo>
                  <a:pt x="0" y="0"/>
                </a:moveTo>
                <a:lnTo>
                  <a:pt x="5851617" y="0"/>
                </a:lnTo>
                <a:lnTo>
                  <a:pt x="5997745" y="84022"/>
                </a:lnTo>
                <a:cubicBezTo>
                  <a:pt x="8284039" y="1473208"/>
                  <a:pt x="9811264" y="3987253"/>
                  <a:pt x="9811264" y="6857999"/>
                </a:cubicBezTo>
                <a:cubicBezTo>
                  <a:pt x="9811264" y="9728746"/>
                  <a:pt x="8284039" y="12242790"/>
                  <a:pt x="5997745" y="13631976"/>
                </a:cubicBezTo>
                <a:lnTo>
                  <a:pt x="585161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6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1827213" rtl="0" eaLnBrk="1" fontAlgn="base" latinLnBrk="0" hangingPunct="1">
              <a:lnSpc>
                <a:spcPts val="3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Nunito Sans SemiBold" pitchFamily="2" charset="77"/>
              <a:ea typeface="Source Sans Pro Light" panose="020B0403030403020204" pitchFamily="34" charset="0"/>
              <a:cs typeface="Noto Sans Light" panose="020B0402040504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903" y="2633472"/>
            <a:ext cx="20721003" cy="272491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3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3903" y="5409328"/>
            <a:ext cx="20721003" cy="3019424"/>
          </a:xfrm>
        </p:spPr>
        <p:txBody>
          <a:bodyPr lIns="108836" rIns="108836" anchor="t"/>
          <a:lstStyle>
            <a:lvl1pPr marL="0" indent="0">
              <a:buNone/>
              <a:defRPr sz="5200">
                <a:solidFill>
                  <a:schemeClr val="tx1"/>
                </a:solidFill>
              </a:defRPr>
            </a:lvl1pPr>
            <a:lvl2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408176"/>
            <a:ext cx="21939885" cy="2286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3840170"/>
            <a:ext cx="10766795" cy="8869680"/>
          </a:xfrm>
        </p:spPr>
        <p:txBody>
          <a:bodyPr/>
          <a:lstStyle>
            <a:lvl1pPr>
              <a:defRPr sz="62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840170"/>
            <a:ext cx="10766795" cy="8869680"/>
          </a:xfrm>
        </p:spPr>
        <p:txBody>
          <a:bodyPr/>
          <a:lstStyle>
            <a:lvl1pPr>
              <a:defRPr sz="62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408176"/>
            <a:ext cx="21939885" cy="2286000"/>
          </a:xfrm>
        </p:spPr>
        <p:txBody>
          <a:bodyPr tIns="108836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710496"/>
            <a:ext cx="10771029" cy="1318704"/>
          </a:xfrm>
        </p:spPr>
        <p:txBody>
          <a:bodyPr lIns="108836" tIns="0" rIns="108836" bIns="0" anchor="ctr">
            <a:noAutofit/>
          </a:bodyPr>
          <a:lstStyle>
            <a:lvl1pPr marL="0" indent="0">
              <a:buNone/>
              <a:defRPr sz="5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383509" y="3719515"/>
            <a:ext cx="10775260" cy="1309686"/>
          </a:xfrm>
        </p:spPr>
        <p:txBody>
          <a:bodyPr lIns="108836" tIns="0" rIns="108836" bIns="0" anchor="ctr"/>
          <a:lstStyle>
            <a:lvl1pPr marL="0" indent="0">
              <a:buNone/>
              <a:defRPr sz="5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8882" y="5029200"/>
            <a:ext cx="10771029" cy="7691440"/>
          </a:xfrm>
        </p:spPr>
        <p:txBody>
          <a:bodyPr tIns="0"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09" y="5029200"/>
            <a:ext cx="10775260" cy="7691440"/>
          </a:xfrm>
        </p:spPr>
        <p:txBody>
          <a:bodyPr tIns="0"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408176"/>
            <a:ext cx="22143032" cy="2286000"/>
          </a:xfrm>
        </p:spPr>
        <p:txBody>
          <a:bodyPr vert="horz" tIns="10883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1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028704"/>
            <a:ext cx="7313295" cy="23241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6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28324" y="3352800"/>
            <a:ext cx="7313295" cy="9144000"/>
          </a:xfrm>
        </p:spPr>
        <p:txBody>
          <a:bodyPr lIns="43535" rIns="43535"/>
          <a:lstStyle>
            <a:lvl1pPr marL="0" indent="0" algn="l">
              <a:buNone/>
              <a:defRPr sz="3300"/>
            </a:lvl1pPr>
            <a:lvl2pPr indent="0" algn="l">
              <a:buNone/>
              <a:defRPr sz="2900"/>
            </a:lvl2pPr>
            <a:lvl3pPr indent="0" algn="l">
              <a:buNone/>
              <a:defRPr sz="2400"/>
            </a:lvl3pPr>
            <a:lvl4pPr indent="0" algn="l">
              <a:buNone/>
              <a:defRPr sz="2100"/>
            </a:lvl4pPr>
            <a:lvl5pPr indent="0" algn="l">
              <a:buNone/>
              <a:defRPr sz="2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530984" y="3352800"/>
            <a:ext cx="13627784" cy="9144000"/>
          </a:xfrm>
        </p:spPr>
        <p:txBody>
          <a:bodyPr tIns="0"/>
          <a:lstStyle>
            <a:lvl1pPr>
              <a:defRPr sz="6700"/>
            </a:lvl1pPr>
            <a:lvl2pPr>
              <a:defRPr sz="6200"/>
            </a:lvl2pPr>
            <a:lvl3pPr>
              <a:defRPr sz="5700"/>
            </a:lvl3pPr>
            <a:lvl4pPr>
              <a:defRPr sz="4800"/>
            </a:lvl4pPr>
            <a:lvl5pPr>
              <a:defRPr sz="4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8439809" y="2216154"/>
            <a:ext cx="14017149" cy="82296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1338799" y="10719538"/>
            <a:ext cx="414420" cy="31089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353993"/>
            <a:ext cx="5899391" cy="3165242"/>
          </a:xfrm>
        </p:spPr>
        <p:txBody>
          <a:bodyPr vert="horz" lIns="108836" tIns="108836" rIns="108836" bIns="108836" anchor="b"/>
          <a:lstStyle>
            <a:lvl1pPr algn="l">
              <a:buNone/>
              <a:defRPr sz="48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177" y="5657570"/>
            <a:ext cx="5891265" cy="4358640"/>
          </a:xfrm>
        </p:spPr>
        <p:txBody>
          <a:bodyPr lIns="152371" rIns="108836" bIns="108836" anchor="t"/>
          <a:lstStyle>
            <a:lvl1pPr marL="0" indent="0" algn="l">
              <a:spcBef>
                <a:spcPts val="595"/>
              </a:spcBef>
              <a:buFontTx/>
              <a:buNone/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533591" y="12712701"/>
            <a:ext cx="1625177" cy="730250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9293027" y="2399034"/>
            <a:ext cx="12310713" cy="78638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7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25394" y="11633200"/>
            <a:ext cx="24428437" cy="2082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7673" tIns="108836" rIns="217673" bIns="10883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1680957" y="12439651"/>
            <a:ext cx="12696693" cy="12763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7673" tIns="108836" rIns="217673" bIns="10883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5394" y="-14288"/>
            <a:ext cx="24428437" cy="2082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7673" tIns="108836" rIns="217673" bIns="10883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1680957" y="-14287"/>
            <a:ext cx="12696693" cy="12763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7673" tIns="108836" rIns="217673" bIns="10883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218883" y="1408176"/>
            <a:ext cx="21939885" cy="2286000"/>
          </a:xfrm>
          <a:prstGeom prst="rect">
            <a:avLst/>
          </a:prstGeom>
        </p:spPr>
        <p:txBody>
          <a:bodyPr vert="horz" lIns="0" tIns="108836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218883" y="3870960"/>
            <a:ext cx="21939885" cy="8778240"/>
          </a:xfrm>
          <a:prstGeom prst="rect">
            <a:avLst/>
          </a:prstGeom>
        </p:spPr>
        <p:txBody>
          <a:bodyPr vert="horz" lIns="217673" tIns="108836" rIns="217673" bIns="10883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110148" y="12712701"/>
            <a:ext cx="8938472" cy="7302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1127297" y="12712701"/>
            <a:ext cx="2031471" cy="7302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699" y="404816"/>
            <a:ext cx="24475086" cy="129844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51" r:id="rId17"/>
    <p:sldLayoutId id="2147483652" r:id="rId18"/>
    <p:sldLayoutId id="2147483653" r:id="rId19"/>
    <p:sldLayoutId id="2147483661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11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653019" indent="-65301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23710" indent="-58771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729" indent="-58771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2829748" indent="-50064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3482767" indent="-50064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4135785" indent="-50064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131" indent="-43534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3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224150" indent="-435346" algn="l" rtl="0" eaLnBrk="1" latinLnBrk="0" hangingPunct="1">
        <a:spcBef>
          <a:spcPct val="20000"/>
        </a:spcBef>
        <a:buClr>
          <a:schemeClr val="tx2"/>
        </a:buClr>
        <a:buChar char="•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5877169" indent="-43534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3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767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650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353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441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5301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618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7069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diaspora.brussels@mfa.gov.e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2721" y="6534835"/>
            <a:ext cx="8362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6775" y="5208633"/>
            <a:ext cx="22275800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7030A0"/>
                </a:solidFill>
              </a:rPr>
              <a:t>         </a:t>
            </a:r>
            <a:r>
              <a:rPr lang="en-US" sz="12000" b="1" dirty="0" err="1">
                <a:solidFill>
                  <a:srgbClr val="7030A0"/>
                </a:solidFill>
              </a:rPr>
              <a:t>ታላቁ</a:t>
            </a:r>
            <a:r>
              <a:rPr lang="en-US" sz="12000" b="1" dirty="0">
                <a:solidFill>
                  <a:srgbClr val="7030A0"/>
                </a:solidFill>
              </a:rPr>
              <a:t> </a:t>
            </a:r>
            <a:r>
              <a:rPr lang="en-US" sz="12000" b="1" dirty="0" err="1">
                <a:solidFill>
                  <a:srgbClr val="7030A0"/>
                </a:solidFill>
              </a:rPr>
              <a:t>የኢትዮጵያ</a:t>
            </a:r>
            <a:r>
              <a:rPr lang="en-US" sz="12000" b="1" dirty="0">
                <a:solidFill>
                  <a:srgbClr val="7030A0"/>
                </a:solidFill>
              </a:rPr>
              <a:t> </a:t>
            </a:r>
            <a:r>
              <a:rPr lang="en-US" sz="12000" b="1" dirty="0" err="1">
                <a:solidFill>
                  <a:srgbClr val="7030A0"/>
                </a:solidFill>
              </a:rPr>
              <a:t>ህዳሴ</a:t>
            </a:r>
            <a:r>
              <a:rPr lang="en-US" sz="12000" b="1" dirty="0">
                <a:solidFill>
                  <a:srgbClr val="7030A0"/>
                </a:solidFill>
              </a:rPr>
              <a:t> </a:t>
            </a:r>
            <a:r>
              <a:rPr lang="en-US" sz="12000" b="1" dirty="0" err="1">
                <a:solidFill>
                  <a:srgbClr val="7030A0"/>
                </a:solidFill>
              </a:rPr>
              <a:t>ግድብ</a:t>
            </a:r>
            <a:r>
              <a:rPr lang="en-US" sz="12000" b="1" dirty="0">
                <a:solidFill>
                  <a:srgbClr val="7030A0"/>
                </a:solidFill>
              </a:rPr>
              <a:t> </a:t>
            </a:r>
            <a:r>
              <a:rPr lang="en-US" sz="12000" b="1" dirty="0" err="1">
                <a:solidFill>
                  <a:srgbClr val="7030A0"/>
                </a:solidFill>
              </a:rPr>
              <a:t>ቦንድ</a:t>
            </a:r>
            <a:endParaRPr lang="en-GB" sz="12000" i="1" dirty="0"/>
          </a:p>
          <a:p>
            <a:pPr algn="ctr"/>
            <a:r>
              <a:rPr lang="en-GB" sz="12000" i="1" dirty="0"/>
              <a:t>    </a:t>
            </a:r>
            <a:r>
              <a:rPr lang="en-GB" sz="12000" b="1" i="1" dirty="0" err="1">
                <a:solidFill>
                  <a:srgbClr val="00B050"/>
                </a:solidFill>
              </a:rPr>
              <a:t>በዉጭ</a:t>
            </a:r>
            <a:r>
              <a:rPr lang="en-GB" sz="12000" b="1" i="1" dirty="0">
                <a:solidFill>
                  <a:srgbClr val="00B050"/>
                </a:solidFill>
              </a:rPr>
              <a:t> </a:t>
            </a:r>
            <a:r>
              <a:rPr lang="en-GB" sz="12000" b="1" i="1" dirty="0" err="1">
                <a:solidFill>
                  <a:srgbClr val="00B050"/>
                </a:solidFill>
              </a:rPr>
              <a:t>ምንዛሪ</a:t>
            </a:r>
            <a:r>
              <a:rPr lang="en-GB" sz="12000" b="1" i="1" dirty="0">
                <a:solidFill>
                  <a:srgbClr val="00B050"/>
                </a:solidFill>
              </a:rPr>
              <a:t>  </a:t>
            </a:r>
          </a:p>
          <a:p>
            <a:pPr algn="ctr"/>
            <a:r>
              <a:rPr lang="en-GB" sz="12000" b="1" i="1" dirty="0" err="1">
                <a:solidFill>
                  <a:srgbClr val="00B050"/>
                </a:solidFill>
              </a:rPr>
              <a:t>ለመግዛት</a:t>
            </a:r>
            <a:r>
              <a:rPr lang="en-GB" sz="12000" b="1" i="1" dirty="0">
                <a:solidFill>
                  <a:srgbClr val="00B050"/>
                </a:solidFill>
              </a:rPr>
              <a:t> ( </a:t>
            </a:r>
            <a:r>
              <a:rPr lang="en-GB" sz="12000" b="1" i="1" dirty="0" err="1">
                <a:solidFill>
                  <a:srgbClr val="00B050"/>
                </a:solidFill>
              </a:rPr>
              <a:t>ስጦታ</a:t>
            </a:r>
            <a:r>
              <a:rPr lang="en-GB" sz="12000" b="1" i="1" dirty="0">
                <a:solidFill>
                  <a:srgbClr val="00B050"/>
                </a:solidFill>
              </a:rPr>
              <a:t> </a:t>
            </a:r>
            <a:r>
              <a:rPr lang="en-GB" sz="12000" b="1" i="1" dirty="0" err="1">
                <a:solidFill>
                  <a:srgbClr val="00B050"/>
                </a:solidFill>
              </a:rPr>
              <a:t>ለመለገስ</a:t>
            </a:r>
            <a:r>
              <a:rPr lang="en-GB" sz="12000" b="1" i="1" dirty="0">
                <a:solidFill>
                  <a:srgbClr val="00B050"/>
                </a:solidFill>
              </a:rPr>
              <a:t>) </a:t>
            </a:r>
            <a:r>
              <a:rPr lang="en-GB" sz="12000" b="1" i="1" dirty="0" err="1">
                <a:solidFill>
                  <a:srgbClr val="00B050"/>
                </a:solidFill>
              </a:rPr>
              <a:t>የቀረበ</a:t>
            </a:r>
            <a:r>
              <a:rPr lang="en-GB" sz="12000" b="1" i="1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GB" sz="12000" b="1" i="1">
                <a:solidFill>
                  <a:srgbClr val="00B050"/>
                </a:solidFill>
              </a:rPr>
              <a:t>ማብራሪያ</a:t>
            </a:r>
            <a:r>
              <a:rPr lang="en-GB" sz="12000" b="1" i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GB" sz="4000" i="1" dirty="0"/>
              <a:t> </a:t>
            </a:r>
          </a:p>
          <a:p>
            <a:endParaRPr lang="en-GB" sz="4000" i="1" dirty="0"/>
          </a:p>
          <a:p>
            <a:endParaRPr lang="en-GB" sz="4000" i="1" dirty="0"/>
          </a:p>
          <a:p>
            <a:endParaRPr lang="en-US" sz="4000" dirty="0"/>
          </a:p>
        </p:txBody>
      </p:sp>
      <p:sp>
        <p:nvSpPr>
          <p:cNvPr id="5" name="Freeform 4"/>
          <p:cNvSpPr/>
          <p:nvPr/>
        </p:nvSpPr>
        <p:spPr>
          <a:xfrm rot="19852639">
            <a:off x="-125410" y="11870091"/>
            <a:ext cx="3897313" cy="1400175"/>
          </a:xfrm>
          <a:custGeom>
            <a:avLst/>
            <a:gdLst>
              <a:gd name="l" fmla="*/ 536108 w 3660775"/>
              <a:gd name="t" fmla="*/ 535875 h 3659187"/>
              <a:gd name="r" fmla="*/ 3124667 w 3660775"/>
              <a:gd name="b" fmla="*/ 3123312 h 3659187"/>
            </a:gdLst>
            <a:ahLst/>
            <a:cxnLst/>
            <a:rect l="l" t="t" r="r" b="b"/>
            <a:pathLst>
              <a:path w="3660775" h="3659187">
                <a:moveTo>
                  <a:pt x="0" y="1829594"/>
                </a:moveTo>
                <a:arcTo wR="1830388" hR="1829594" stAng="10800004" swAng="5400002"/>
                <a:arcTo wR="1830388" hR="1829594" stAng="16200004" swAng="5400002"/>
                <a:arcTo wR="1830388" hR="1829594" stAng="0" swAng="5400002"/>
                <a:arcTo wR="1830388" hR="1829594" stAng="5400002" swAng="5400002"/>
                <a:close/>
                <a:moveTo>
                  <a:pt x="241982" y="1829594"/>
                </a:moveTo>
                <a:arcTo wR="1588405" hR="1587611" stAng="10800005" swAng="-5400000"/>
                <a:arcTo wR="1588405" hR="1587611" stAng="5400002" swAng="-5400000"/>
                <a:arcTo wR="1588405" hR="1587611" stAng="0" swAng="-5400000"/>
                <a:arcTo wR="1588405" hR="1587611" stAng="16200004" swAng="-5399999"/>
              </a:path>
            </a:pathLst>
          </a:cu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latin typeface="Nunito Sans Extra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2985">
            <a:off x="20786368" y="263319"/>
            <a:ext cx="3740864" cy="15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42721" y="1714500"/>
            <a:ext cx="5865811" cy="3494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49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093" y="1583123"/>
            <a:ext cx="8332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/>
              <a:t>5. </a:t>
            </a:r>
            <a:r>
              <a:rPr lang="am-ET" sz="9600" b="1" dirty="0"/>
              <a:t>የቦን</a:t>
            </a:r>
            <a:r>
              <a:rPr lang="en-US" sz="9600" b="1" dirty="0"/>
              <a:t>ድ </a:t>
            </a:r>
            <a:r>
              <a:rPr lang="am-ET" sz="9600" b="1" dirty="0"/>
              <a:t>ወለድ</a:t>
            </a:r>
            <a:endParaRPr lang="en-US" sz="9600" b="1" dirty="0"/>
          </a:p>
        </p:txBody>
      </p:sp>
      <p:sp>
        <p:nvSpPr>
          <p:cNvPr id="3" name="Rectangle 2"/>
          <p:cNvSpPr/>
          <p:nvPr/>
        </p:nvSpPr>
        <p:spPr>
          <a:xfrm>
            <a:off x="1926431" y="4129981"/>
            <a:ext cx="21345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am-ET" sz="6000" dirty="0"/>
              <a:t>የቦን</a:t>
            </a:r>
            <a:r>
              <a:rPr lang="en-US" sz="6000" dirty="0"/>
              <a:t>ዱ</a:t>
            </a:r>
            <a:r>
              <a:rPr lang="am-ET" sz="6000" dirty="0"/>
              <a:t> ወለድ መታሰብ የሚጀምረው ቦን</a:t>
            </a:r>
            <a:r>
              <a:rPr lang="en-US" sz="6000" dirty="0"/>
              <a:t>ዱ</a:t>
            </a:r>
            <a:r>
              <a:rPr lang="am-ET" sz="6000" dirty="0"/>
              <a:t> ከተገዛበት ቀን ጀምሮ</a:t>
            </a:r>
            <a:r>
              <a:rPr lang="en-AU" sz="6000" dirty="0"/>
              <a:t> </a:t>
            </a:r>
            <a:r>
              <a:rPr lang="en-AU" sz="6000" dirty="0" err="1"/>
              <a:t>ነው</a:t>
            </a:r>
            <a:endParaRPr lang="en-US" sz="6000" dirty="0"/>
          </a:p>
        </p:txBody>
      </p:sp>
      <p:sp>
        <p:nvSpPr>
          <p:cNvPr id="12" name="Oval 11"/>
          <p:cNvSpPr/>
          <p:nvPr/>
        </p:nvSpPr>
        <p:spPr>
          <a:xfrm>
            <a:off x="1766887" y="4272559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223214" y="8423408"/>
            <a:ext cx="177487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am-ET" sz="6000" dirty="0"/>
              <a:t>የሚከፈለው የወለድ መጣኔ የቦንዱን የክፍያ ጊዜ ያገናዘበ ሆኖ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5402530" y="9657565"/>
            <a:ext cx="15914420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am-ET" sz="4400" b="1" dirty="0"/>
              <a:t>5 ዓመት የክፍያ ጊዜ ላለው---------------LIBOR+1.25 በመቶ</a:t>
            </a:r>
            <a:endParaRPr lang="en-AU" sz="2800" b="1" dirty="0"/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am-ET" sz="4400" b="1" dirty="0"/>
              <a:t>ከ6-7 ዓመት የክፍያ ጊዜ ላላቸው------- LIBOR+1.5 በመቶ</a:t>
            </a:r>
            <a:endParaRPr lang="en-US" sz="4400" b="1" dirty="0"/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am-ET" sz="4400" b="1" dirty="0"/>
              <a:t>ከ</a:t>
            </a:r>
            <a:r>
              <a:rPr lang="en-US" sz="4400" b="1" dirty="0"/>
              <a:t>8</a:t>
            </a:r>
            <a:r>
              <a:rPr lang="am-ET" sz="4400" b="1" dirty="0"/>
              <a:t>-</a:t>
            </a:r>
            <a:r>
              <a:rPr lang="en-US" sz="4400" b="1" dirty="0"/>
              <a:t>10 </a:t>
            </a:r>
            <a:r>
              <a:rPr lang="am-ET" sz="4400" b="1" dirty="0"/>
              <a:t>ዓመት የክፍያ ጊዜ ላላቸው------- LIBOR+</a:t>
            </a:r>
            <a:r>
              <a:rPr lang="en-US" sz="4400" b="1" dirty="0"/>
              <a:t> 2 </a:t>
            </a:r>
            <a:r>
              <a:rPr lang="am-ET" sz="4400" b="1" dirty="0"/>
              <a:t> በመቶ</a:t>
            </a:r>
            <a:endParaRPr lang="en-US" sz="4400" b="1" dirty="0"/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US" sz="4400" b="1" dirty="0"/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AU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4739836" y="6734860"/>
            <a:ext cx="201612" cy="6813861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550" y="8770152"/>
            <a:ext cx="3498850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773493" y="6438306"/>
            <a:ext cx="84289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9600" b="1" dirty="0"/>
              <a:t>የ</a:t>
            </a:r>
            <a:r>
              <a:rPr lang="am-ET" sz="9600" b="1" dirty="0"/>
              <a:t>ወለድ</a:t>
            </a:r>
            <a:r>
              <a:rPr lang="en-US" sz="9600" b="1" dirty="0"/>
              <a:t> </a:t>
            </a:r>
            <a:r>
              <a:rPr lang="en-US" sz="9600" b="1" dirty="0" err="1"/>
              <a:t>ምጣኔ</a:t>
            </a:r>
            <a:endParaRPr lang="en-US" sz="9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Freeform 1048697"/>
          <p:cNvSpPr/>
          <p:nvPr/>
        </p:nvSpPr>
        <p:spPr>
          <a:xfrm rot="5400000">
            <a:off x="-5663406" y="3777457"/>
            <a:ext cx="12352338" cy="3663950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699" name="Freeform 1048698"/>
          <p:cNvSpPr/>
          <p:nvPr/>
        </p:nvSpPr>
        <p:spPr>
          <a:xfrm rot="16200000">
            <a:off x="17124361" y="6218238"/>
            <a:ext cx="12352338" cy="3665537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pic>
        <p:nvPicPr>
          <p:cNvPr id="2097183" name="Picture 209718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52" y="7216773"/>
            <a:ext cx="3500437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143875" y="1878060"/>
            <a:ext cx="87206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m-ET" sz="8800" b="1" dirty="0"/>
              <a:t>የወለድ አጠቃቀም</a:t>
            </a:r>
            <a:endParaRPr lang="en-US" sz="8800" b="1" dirty="0"/>
          </a:p>
        </p:txBody>
      </p:sp>
      <p:sp>
        <p:nvSpPr>
          <p:cNvPr id="5" name="Rectangle 4"/>
          <p:cNvSpPr/>
          <p:nvPr/>
        </p:nvSpPr>
        <p:spPr>
          <a:xfrm>
            <a:off x="3878180" y="4338268"/>
            <a:ext cx="2042001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m-ET" sz="4800" dirty="0"/>
              <a:t>የወለድ ክፍያ የሚፈፀመው የቦንዱ ግዢ የተፈፀመበትን የምንዛሪ ዓይነት መነሻ በማድረግ </a:t>
            </a:r>
            <a:endParaRPr lang="en-US" sz="4800" dirty="0"/>
          </a:p>
          <a:p>
            <a:r>
              <a:rPr lang="en-US" sz="4800" dirty="0"/>
              <a:t>          </a:t>
            </a:r>
          </a:p>
          <a:p>
            <a:r>
              <a:rPr lang="en-US" sz="4800" b="1" dirty="0"/>
              <a:t>በ</a:t>
            </a:r>
            <a:r>
              <a:rPr lang="am-ET" sz="4800" b="1" dirty="0"/>
              <a:t>ዩሮ ሲሆን ገዢው ወለዱን፡-</a:t>
            </a:r>
            <a:r>
              <a:rPr lang="am-ET" sz="4800" dirty="0"/>
              <a:t> </a:t>
            </a:r>
            <a:endParaRPr lang="en-US" sz="4800" dirty="0"/>
          </a:p>
          <a:p>
            <a:endParaRPr lang="en-US" sz="4800" dirty="0"/>
          </a:p>
          <a:p>
            <a:pPr marL="571500" lvl="0" indent="-571500">
              <a:buFont typeface="Wingdings" pitchFamily="2" charset="2"/>
              <a:buChar char="Ø"/>
            </a:pPr>
            <a:r>
              <a:rPr lang="am-ET" sz="4800" b="1" dirty="0"/>
              <a:t>በግንባር በመቅረብ ወይም በሕጋዊ ወኪል በኩል መውሰድ፣ </a:t>
            </a:r>
            <a:endParaRPr lang="en-US" sz="4800" b="1" dirty="0"/>
          </a:p>
          <a:p>
            <a:pPr lvl="0"/>
            <a:endParaRPr lang="en-US" sz="4800" b="1" dirty="0"/>
          </a:p>
          <a:p>
            <a:pPr marL="571500" lvl="0" indent="-571500">
              <a:buFont typeface="Wingdings" pitchFamily="2" charset="2"/>
              <a:buChar char="Ø"/>
            </a:pPr>
            <a:r>
              <a:rPr lang="am-ET" sz="4800" b="1" dirty="0"/>
              <a:t>ለሌላ ተጨማሪ ቦንድ ግዢ ማዋል</a:t>
            </a:r>
            <a:endParaRPr lang="en-US" sz="4800" b="1" dirty="0"/>
          </a:p>
          <a:p>
            <a:pPr lvl="0"/>
            <a:r>
              <a:rPr lang="am-ET" sz="4800" b="1" dirty="0"/>
              <a:t> </a:t>
            </a:r>
            <a:endParaRPr lang="en-US" sz="4800" b="1" dirty="0"/>
          </a:p>
          <a:p>
            <a:pPr marL="571500" lvl="0" indent="-571500">
              <a:buFont typeface="Wingdings" pitchFamily="2" charset="2"/>
              <a:buChar char="Ø"/>
            </a:pPr>
            <a:r>
              <a:rPr lang="am-ET" sz="4800" b="1" dirty="0"/>
              <a:t>በውጭ ምንዛሪ ወይም በብር በሚከፍተው ሒሳብ ገቢ ሊያደርግ፣ </a:t>
            </a:r>
            <a:endParaRPr lang="en-US" sz="4800" b="1" dirty="0"/>
          </a:p>
          <a:p>
            <a:pPr lvl="0"/>
            <a:endParaRPr lang="en-US" sz="4800" b="1" dirty="0"/>
          </a:p>
          <a:p>
            <a:pPr marL="571500" lvl="0" indent="-571500">
              <a:buFont typeface="Wingdings" pitchFamily="2" charset="2"/>
              <a:buChar char="Ø"/>
            </a:pPr>
            <a:r>
              <a:rPr lang="am-ET" sz="4800" b="1" dirty="0"/>
              <a:t>ለተለያዩ ክፍያዎች ሊጠቀምበት ይችላል፡፡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3676568" y="4338268"/>
            <a:ext cx="201612" cy="8956297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012"/>
            <a:ext cx="814387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/>
              <a:t>የቀጠለ</a:t>
            </a:r>
            <a:r>
              <a:rPr lang="en-US" sz="11500" b="1" dirty="0"/>
              <a:t>… </a:t>
            </a:r>
          </a:p>
        </p:txBody>
      </p:sp>
    </p:spTree>
  </p:cSld>
  <p:clrMapOvr>
    <a:masterClrMapping/>
  </p:clrMapOvr>
  <p:transition spd="med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Freeform 1048719"/>
          <p:cNvSpPr/>
          <p:nvPr/>
        </p:nvSpPr>
        <p:spPr>
          <a:xfrm rot="5400000">
            <a:off x="-5663406" y="3777457"/>
            <a:ext cx="12352338" cy="3663950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721" name="Freeform 1048720"/>
          <p:cNvSpPr/>
          <p:nvPr/>
        </p:nvSpPr>
        <p:spPr>
          <a:xfrm rot="16200000">
            <a:off x="17124361" y="6218238"/>
            <a:ext cx="12352338" cy="3665537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201" y="3617774"/>
            <a:ext cx="23254099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ሀ.  </a:t>
            </a:r>
            <a:r>
              <a:rPr lang="en-US" sz="6000" b="1" dirty="0" err="1"/>
              <a:t>በኤምባሲው</a:t>
            </a:r>
            <a:r>
              <a:rPr lang="en-US" sz="6000" b="1" dirty="0"/>
              <a:t> </a:t>
            </a:r>
            <a:r>
              <a:rPr lang="en-US" sz="6000" b="1" dirty="0" err="1"/>
              <a:t>በግንባር</a:t>
            </a:r>
            <a:r>
              <a:rPr lang="en-US" sz="6000" b="1" dirty="0"/>
              <a:t> </a:t>
            </a:r>
            <a:r>
              <a:rPr lang="en-US" sz="6000" b="1" dirty="0" err="1"/>
              <a:t>ቀርበው</a:t>
            </a:r>
            <a:r>
              <a:rPr lang="en-US" sz="6000" b="1" dirty="0"/>
              <a:t> </a:t>
            </a:r>
            <a:r>
              <a:rPr lang="en-US" sz="6000" b="1" dirty="0" err="1"/>
              <a:t>መግዛት</a:t>
            </a:r>
            <a:r>
              <a:rPr lang="en-US" sz="6000" b="1" dirty="0"/>
              <a:t> (ስጦታ </a:t>
            </a:r>
            <a:r>
              <a:rPr lang="en-US" sz="6000" b="1" dirty="0" err="1"/>
              <a:t>መለገስ</a:t>
            </a:r>
            <a:r>
              <a:rPr lang="en-US" sz="6000" b="1" dirty="0"/>
              <a:t> )</a:t>
            </a:r>
            <a:r>
              <a:rPr lang="en-US" sz="6000" b="1" dirty="0" err="1"/>
              <a:t>ይቻላል</a:t>
            </a:r>
            <a:endParaRPr lang="en-US" sz="6000" b="1" dirty="0"/>
          </a:p>
          <a:p>
            <a:r>
              <a:rPr lang="en-US" sz="6000" b="1" dirty="0"/>
              <a:t>ለ. </a:t>
            </a:r>
            <a:r>
              <a:rPr lang="am-ET" sz="6000" b="1" dirty="0"/>
              <a:t>የክፍያውን ገንዘብ  </a:t>
            </a:r>
            <a:r>
              <a:rPr lang="en-US" sz="6000" b="1" dirty="0" err="1"/>
              <a:t>ከዚህ</a:t>
            </a:r>
            <a:r>
              <a:rPr lang="en-US" sz="6000" b="1" dirty="0"/>
              <a:t> </a:t>
            </a:r>
            <a:r>
              <a:rPr lang="en-US" sz="6000" b="1" dirty="0" err="1"/>
              <a:t>በታች</a:t>
            </a:r>
            <a:r>
              <a:rPr lang="en-US" sz="6000" b="1" dirty="0"/>
              <a:t> </a:t>
            </a:r>
            <a:r>
              <a:rPr lang="en-US" sz="6000" b="1" dirty="0" err="1"/>
              <a:t>ባለው</a:t>
            </a:r>
            <a:r>
              <a:rPr lang="en-US" sz="6000" b="1" dirty="0"/>
              <a:t> </a:t>
            </a:r>
            <a:r>
              <a:rPr lang="en-US" sz="6000" b="1" dirty="0" err="1"/>
              <a:t>በኤምባሲው</a:t>
            </a:r>
            <a:r>
              <a:rPr lang="en-US" sz="6000" b="1" dirty="0"/>
              <a:t> </a:t>
            </a:r>
            <a:r>
              <a:rPr lang="en-US" sz="6000" b="1" dirty="0" err="1"/>
              <a:t>የባንክ</a:t>
            </a:r>
            <a:r>
              <a:rPr lang="en-US" sz="6000" b="1" dirty="0"/>
              <a:t> </a:t>
            </a:r>
            <a:r>
              <a:rPr lang="en-US" sz="6000" b="1" dirty="0" err="1"/>
              <a:t>ሂሳብ</a:t>
            </a:r>
            <a:r>
              <a:rPr lang="en-US" sz="6000" b="1" dirty="0"/>
              <a:t> </a:t>
            </a:r>
            <a:r>
              <a:rPr lang="en-US" sz="6000" b="1" dirty="0" err="1"/>
              <a:t>ቁጥር</a:t>
            </a:r>
            <a:r>
              <a:rPr lang="en-US" sz="6000" b="1" dirty="0"/>
              <a:t> </a:t>
            </a:r>
            <a:r>
              <a:rPr lang="en-US" sz="6000" b="1" dirty="0" err="1"/>
              <a:t>ገንዘቡን</a:t>
            </a:r>
            <a:r>
              <a:rPr lang="en-US" sz="6000" b="1" dirty="0"/>
              <a:t>              በ</a:t>
            </a:r>
            <a:r>
              <a:rPr lang="am-ET" sz="6000" b="1" dirty="0"/>
              <a:t>ማስተላለፍ</a:t>
            </a:r>
            <a:r>
              <a:rPr lang="en-US" sz="6000" b="1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b="1" dirty="0">
                <a:effectLst/>
                <a:latin typeface="Ebrima" panose="02000000000000000000" pitchFamily="2" charset="0"/>
                <a:ea typeface="Calibri" panose="020F0502020204030204" pitchFamily="34" charset="0"/>
                <a:cs typeface="Ebrima" panose="02000000000000000000" pitchFamily="2" charset="0"/>
              </a:rPr>
              <a:t>Bank Name –ING</a:t>
            </a:r>
            <a:endParaRPr lang="en-US" sz="6000" dirty="0">
              <a:latin typeface="Ebrima" panose="02000000000000000000" pitchFamily="2" charset="0"/>
              <a:ea typeface="Calibri" panose="020F0502020204030204" pitchFamily="34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b="1" dirty="0">
                <a:effectLst/>
                <a:latin typeface="Ebrima" panose="02000000000000000000" pitchFamily="2" charset="0"/>
                <a:ea typeface="Calibri" panose="020F0502020204030204" pitchFamily="34" charset="0"/>
                <a:cs typeface="Ebrima" panose="02000000000000000000" pitchFamily="2" charset="0"/>
              </a:rPr>
              <a:t>Account N0. BE 07 3631 2147 5766  </a:t>
            </a:r>
            <a:endParaRPr lang="en-US" sz="6000" dirty="0">
              <a:latin typeface="Ebrima" panose="02000000000000000000" pitchFamily="2" charset="0"/>
              <a:ea typeface="Calibri" panose="020F0502020204030204" pitchFamily="34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b="1" dirty="0">
                <a:effectLst/>
                <a:latin typeface="Ebrima" panose="02000000000000000000" pitchFamily="2" charset="0"/>
                <a:ea typeface="Calibri" panose="020F0502020204030204" pitchFamily="34" charset="0"/>
                <a:cs typeface="Ebrima" panose="02000000000000000000" pitchFamily="2" charset="0"/>
              </a:rPr>
              <a:t>Account beneficiary - FDRE EMBASSY BRUSSELS </a:t>
            </a:r>
            <a:endParaRPr lang="en-US" sz="6000" dirty="0">
              <a:latin typeface="Ebrima" panose="02000000000000000000" pitchFamily="2" charset="0"/>
              <a:ea typeface="Calibri" panose="020F0502020204030204" pitchFamily="34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b="1" dirty="0">
                <a:effectLst/>
                <a:latin typeface="Ebrima" panose="02000000000000000000" pitchFamily="2" charset="0"/>
                <a:ea typeface="Calibri" panose="020F0502020204030204" pitchFamily="34" charset="0"/>
                <a:cs typeface="Ebrima" panose="02000000000000000000" pitchFamily="2" charset="0"/>
              </a:rPr>
              <a:t>Swift Code (BIC)- BBRUBEBB</a:t>
            </a:r>
            <a:endParaRPr lang="en-US" sz="6000" dirty="0">
              <a:latin typeface="Ebrima" panose="02000000000000000000" pitchFamily="2" charset="0"/>
              <a:ea typeface="Calibri" panose="020F0502020204030204" pitchFamily="34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b="1" dirty="0">
                <a:effectLst/>
                <a:latin typeface="Ebrima" panose="02000000000000000000" pitchFamily="2" charset="0"/>
                <a:ea typeface="Calibri" panose="020F0502020204030204" pitchFamily="34" charset="0"/>
                <a:cs typeface="Ebrima" panose="02000000000000000000" pitchFamily="2" charset="0"/>
              </a:rPr>
              <a:t>Communication - GERD bond purchase/ donation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6000" b="1" dirty="0">
              <a:latin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6000" b="1" dirty="0">
                <a:latin typeface="Ebrima" panose="02000000000000000000" pitchFamily="2" charset="0"/>
                <a:cs typeface="Ebrima" panose="02000000000000000000" pitchFamily="2" charset="0"/>
              </a:rPr>
              <a:t>ሐ. </a:t>
            </a:r>
            <a:r>
              <a:rPr lang="en-US" sz="6000" b="1" dirty="0" err="1">
                <a:latin typeface="Ebrima" panose="02000000000000000000" pitchFamily="2" charset="0"/>
                <a:cs typeface="Ebrima" panose="02000000000000000000" pitchFamily="2" charset="0"/>
              </a:rPr>
              <a:t>ለቦንድ</a:t>
            </a:r>
            <a:r>
              <a:rPr lang="en-US" sz="6000" b="1" dirty="0">
                <a:latin typeface="Ebrima" panose="02000000000000000000" pitchFamily="2" charset="0"/>
                <a:cs typeface="Ebrima" panose="02000000000000000000" pitchFamily="2" charset="0"/>
              </a:rPr>
              <a:t> ግ</a:t>
            </a:r>
            <a:r>
              <a:rPr lang="am-ET" sz="6000" b="1" dirty="0">
                <a:latin typeface="Nyala" panose="02000504070300020003" pitchFamily="2" charset="0"/>
                <a:cs typeface="Ebrima" panose="02000000000000000000" pitchFamily="2" charset="0"/>
              </a:rPr>
              <a:t>ዥ</a:t>
            </a:r>
            <a:r>
              <a:rPr lang="en-US" sz="6000" b="1" dirty="0">
                <a:latin typeface="Nyala" panose="02000504070300020003" pitchFamily="2" charset="0"/>
                <a:cs typeface="Ebrima" panose="02000000000000000000" pitchFamily="2" charset="0"/>
              </a:rPr>
              <a:t> </a:t>
            </a:r>
            <a:r>
              <a:rPr lang="en-US" sz="6000" b="1" dirty="0" err="1">
                <a:latin typeface="Ebrima" panose="02000000000000000000" pitchFamily="2" charset="0"/>
                <a:cs typeface="Ebrima" panose="02000000000000000000" pitchFamily="2" charset="0"/>
              </a:rPr>
              <a:t>ከዚህ</a:t>
            </a:r>
            <a:r>
              <a:rPr lang="en-US" sz="6000" b="1" dirty="0">
                <a:latin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6000" b="1" dirty="0" err="1">
                <a:latin typeface="Ebrima" panose="02000000000000000000" pitchFamily="2" charset="0"/>
                <a:cs typeface="Ebrima" panose="02000000000000000000" pitchFamily="2" charset="0"/>
              </a:rPr>
              <a:t>ጋር</a:t>
            </a:r>
            <a:r>
              <a:rPr lang="en-US" sz="6000" b="1" dirty="0">
                <a:latin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6000" b="1" dirty="0" err="1">
                <a:latin typeface="Ebrima" panose="02000000000000000000" pitchFamily="2" charset="0"/>
                <a:cs typeface="Ebrima" panose="02000000000000000000" pitchFamily="2" charset="0"/>
              </a:rPr>
              <a:t>የተያያዘውን</a:t>
            </a:r>
            <a:r>
              <a:rPr lang="en-US" sz="6000" b="1" dirty="0">
                <a:latin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6000" b="1" dirty="0" err="1">
                <a:latin typeface="Ebrima" panose="02000000000000000000" pitchFamily="2" charset="0"/>
                <a:cs typeface="Ebrima" panose="02000000000000000000" pitchFamily="2" charset="0"/>
              </a:rPr>
              <a:t>የባንኩን</a:t>
            </a:r>
            <a:r>
              <a:rPr lang="en-US" sz="6000" b="1" dirty="0">
                <a:latin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6000" b="1" dirty="0" err="1">
                <a:latin typeface="Ebrima" panose="02000000000000000000" pitchFamily="2" charset="0"/>
                <a:cs typeface="Ebrima" panose="02000000000000000000" pitchFamily="2" charset="0"/>
              </a:rPr>
              <a:t>ቅጽ</a:t>
            </a:r>
            <a:r>
              <a:rPr lang="en-US" sz="6000" b="1" dirty="0">
                <a:latin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6000" b="1" dirty="0" err="1">
                <a:latin typeface="Ebrima" panose="02000000000000000000" pitchFamily="2" charset="0"/>
                <a:cs typeface="Ebrima" panose="02000000000000000000" pitchFamily="2" charset="0"/>
              </a:rPr>
              <a:t>መሙላት</a:t>
            </a:r>
            <a:r>
              <a:rPr lang="en-US" sz="6000" b="1" dirty="0">
                <a:latin typeface="Ebrima" panose="02000000000000000000" pitchFamily="2" charset="0"/>
                <a:cs typeface="Ebrima" panose="02000000000000000000" pitchFamily="2" charset="0"/>
              </a:rPr>
              <a:t> </a:t>
            </a:r>
            <a:br>
              <a:rPr lang="en-AU" sz="6000" b="1" dirty="0"/>
            </a:b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863201" y="5589449"/>
            <a:ext cx="22157529" cy="120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9319" y="1151562"/>
            <a:ext cx="17762707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US" altLang="en-US" sz="8800" b="1" dirty="0">
                <a:solidFill>
                  <a:schemeClr val="tx1"/>
                </a:solidFill>
                <a:latin typeface="Nunito Sans"/>
                <a:ea typeface="Source Sans Pro"/>
              </a:rPr>
              <a:t> 6. </a:t>
            </a:r>
            <a:r>
              <a:rPr lang="en-US" altLang="en-US" sz="8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Source Sans Pro"/>
                <a:sym typeface="Gill Sans"/>
              </a:rPr>
              <a:t>ቦንዱን</a:t>
            </a:r>
            <a:r>
              <a:rPr lang="en-US" altLang="en-US" sz="8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Source Sans Pro"/>
                <a:sym typeface="Gill Sans"/>
              </a:rPr>
              <a:t> </a:t>
            </a:r>
            <a:r>
              <a:rPr lang="en-US" altLang="en-US" sz="8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Source Sans Pro"/>
                <a:sym typeface="Gill Sans"/>
              </a:rPr>
              <a:t>ለመግዛት</a:t>
            </a:r>
            <a:r>
              <a:rPr lang="en-US" altLang="en-US" sz="8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Source Sans Pro"/>
                <a:sym typeface="Gill Sans"/>
              </a:rPr>
              <a:t>  (ስጦታ </a:t>
            </a:r>
            <a:r>
              <a:rPr lang="en-US" altLang="en-US" sz="8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Source Sans Pro"/>
                <a:sym typeface="Gill Sans"/>
              </a:rPr>
              <a:t>ለመለገስ</a:t>
            </a:r>
            <a:r>
              <a:rPr lang="en-US" altLang="en-US" sz="8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Source Sans Pro"/>
                <a:sym typeface="Gill Sans"/>
              </a:rPr>
              <a:t>)      </a:t>
            </a:r>
            <a:r>
              <a:rPr lang="en-US" altLang="en-US" sz="8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Source Sans Pro"/>
                <a:sym typeface="Gill Sans"/>
              </a:rPr>
              <a:t>አማራጭ</a:t>
            </a:r>
            <a:r>
              <a:rPr lang="en-US" altLang="en-US" sz="8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Source Sans Pro"/>
                <a:sym typeface="Gill Sans"/>
              </a:rPr>
              <a:t> </a:t>
            </a:r>
            <a:r>
              <a:rPr lang="en-US" altLang="en-US" sz="8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Source Sans Pro"/>
                <a:sym typeface="Gill Sans"/>
              </a:rPr>
              <a:t>መንገዶች</a:t>
            </a:r>
            <a:endParaRPr lang="en-US" altLang="en-US" sz="88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Gill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D1C47-3D7A-417C-A53A-A5633DDE2EA6}"/>
              </a:ext>
            </a:extLst>
          </p:cNvPr>
          <p:cNvSpPr/>
          <p:nvPr/>
        </p:nvSpPr>
        <p:spPr>
          <a:xfrm>
            <a:off x="1584262" y="1811000"/>
            <a:ext cx="46803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m-ET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Step</a:t>
            </a:r>
            <a:r>
              <a:rPr lang="am-ET" sz="8000" dirty="0"/>
              <a:t> </a:t>
            </a:r>
            <a:r>
              <a:rPr lang="en-A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8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Freeform 1048742"/>
          <p:cNvSpPr/>
          <p:nvPr/>
        </p:nvSpPr>
        <p:spPr>
          <a:xfrm rot="5400000">
            <a:off x="-5663406" y="3777457"/>
            <a:ext cx="12352338" cy="3663950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744" name="Freeform 1048743"/>
          <p:cNvSpPr/>
          <p:nvPr/>
        </p:nvSpPr>
        <p:spPr>
          <a:xfrm rot="16200000">
            <a:off x="17124361" y="6218238"/>
            <a:ext cx="12352338" cy="3665537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pic>
        <p:nvPicPr>
          <p:cNvPr id="2097191" name="Picture 209719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4520" y="5572122"/>
            <a:ext cx="3500437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5247" y="297544"/>
            <a:ext cx="42546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666666"/>
                </a:solidFill>
              </a:rPr>
              <a:t>የቀጠለ</a:t>
            </a:r>
            <a:r>
              <a:rPr lang="en-US" sz="8000" b="1" dirty="0">
                <a:solidFill>
                  <a:srgbClr val="666666"/>
                </a:solidFill>
              </a:rPr>
              <a:t>…</a:t>
            </a:r>
            <a:endParaRPr lang="en-US" sz="60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4" y="154776"/>
            <a:ext cx="11967319" cy="1329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37112" y="1543049"/>
            <a:ext cx="201612" cy="1124267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 sz="3200">
              <a:solidFill>
                <a:srgbClr val="FFFFFF"/>
              </a:solidFill>
              <a:latin typeface="Nunito Sans Extra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Rectangle 1048751"/>
          <p:cNvSpPr/>
          <p:nvPr/>
        </p:nvSpPr>
        <p:spPr>
          <a:xfrm>
            <a:off x="3322637" y="3257550"/>
            <a:ext cx="201612" cy="952817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 sz="3200">
              <a:solidFill>
                <a:srgbClr val="FFFFFF"/>
              </a:solidFill>
              <a:latin typeface="Nunito Sans ExtraLight"/>
            </a:endParaRPr>
          </a:p>
        </p:txBody>
      </p:sp>
      <p:pic>
        <p:nvPicPr>
          <p:cNvPr id="2097194" name="Picture 209719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381750"/>
            <a:ext cx="3322637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88164" y="1811000"/>
            <a:ext cx="36766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m-ET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m-ET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 </a:t>
            </a:r>
            <a:r>
              <a:rPr lang="en-A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214014"/>
            <a:ext cx="50674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666666"/>
                </a:solidFill>
              </a:rPr>
              <a:t>የቀጠለ</a:t>
            </a:r>
            <a:r>
              <a:rPr lang="en-US" sz="9600" b="1" dirty="0">
                <a:solidFill>
                  <a:srgbClr val="666666"/>
                </a:solidFill>
              </a:rPr>
              <a:t>…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3793788" y="1493376"/>
            <a:ext cx="20352088" cy="112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bg1"/>
              </a:buClr>
              <a:defRPr/>
            </a:pPr>
            <a:endParaRPr lang="en-US" sz="6600" dirty="0"/>
          </a:p>
          <a:p>
            <a:pPr algn="just" eaLnBrk="0" hangingPunct="0">
              <a:spcBef>
                <a:spcPct val="50000"/>
              </a:spcBef>
              <a:buClr>
                <a:schemeClr val="bg1"/>
              </a:buClr>
              <a:defRPr/>
            </a:pPr>
            <a:r>
              <a:rPr lang="am-ET" sz="6600" dirty="0"/>
              <a:t>ገዢው </a:t>
            </a:r>
            <a:r>
              <a:rPr lang="en-US" sz="6600" dirty="0" err="1"/>
              <a:t>ከታች</a:t>
            </a:r>
            <a:r>
              <a:rPr lang="en-US" sz="6600" dirty="0"/>
              <a:t> </a:t>
            </a:r>
            <a:r>
              <a:rPr lang="en-US" sz="6600" dirty="0" err="1"/>
              <a:t>የተዘረዘሩትን</a:t>
            </a:r>
            <a:r>
              <a:rPr lang="en-US" sz="6600" dirty="0"/>
              <a:t> </a:t>
            </a:r>
            <a:r>
              <a:rPr lang="en-US" sz="6600" dirty="0" err="1"/>
              <a:t>ሰነዶች</a:t>
            </a:r>
            <a:r>
              <a:rPr lang="en-US" sz="6600" dirty="0"/>
              <a:t> </a:t>
            </a:r>
            <a:r>
              <a:rPr lang="en-US" sz="6600" dirty="0" err="1"/>
              <a:t>በማያያዝ</a:t>
            </a:r>
            <a:r>
              <a:rPr lang="en-US" sz="6600" dirty="0"/>
              <a:t> </a:t>
            </a:r>
            <a:r>
              <a:rPr lang="en-US" sz="6600" dirty="0" err="1"/>
              <a:t>ለኢትዮጵያ</a:t>
            </a:r>
            <a:r>
              <a:rPr lang="en-US" sz="6600" dirty="0"/>
              <a:t> </a:t>
            </a:r>
            <a:r>
              <a:rPr lang="en-US" sz="6600" dirty="0" err="1"/>
              <a:t>ኤምባሲ</a:t>
            </a:r>
            <a:r>
              <a:rPr lang="en-US" sz="6600" dirty="0"/>
              <a:t>          </a:t>
            </a:r>
            <a:r>
              <a:rPr lang="en-US" sz="6600" dirty="0" err="1"/>
              <a:t>ብራስልስ</a:t>
            </a:r>
            <a:r>
              <a:rPr lang="en-US" sz="6600" dirty="0"/>
              <a:t> </a:t>
            </a:r>
            <a:r>
              <a:rPr lang="en-US" sz="6600" dirty="0" err="1"/>
              <a:t>በኢሜይል</a:t>
            </a:r>
            <a:r>
              <a:rPr lang="en-US" sz="6600" dirty="0"/>
              <a:t> </a:t>
            </a:r>
            <a:r>
              <a:rPr lang="en-US" sz="6600" dirty="0">
                <a:hlinkClick r:id="rId4"/>
              </a:rPr>
              <a:t>diaspora.brussels@mfa.gov.et</a:t>
            </a:r>
            <a:r>
              <a:rPr lang="en-US" sz="6600" dirty="0"/>
              <a:t> </a:t>
            </a:r>
            <a:r>
              <a:rPr lang="en-US" sz="6600" dirty="0" err="1"/>
              <a:t>ይልካል</a:t>
            </a:r>
            <a:endParaRPr lang="en-US" sz="6600" dirty="0"/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6600" dirty="0"/>
              <a:t>                      </a:t>
            </a:r>
            <a:r>
              <a:rPr lang="am-ET" sz="6600" dirty="0"/>
              <a:t>የሞላውን ቅፅ፤ </a:t>
            </a:r>
            <a:endParaRPr lang="en-US" sz="6600" dirty="0"/>
          </a:p>
          <a:p>
            <a:pPr eaLnBrk="0" hangingPunct="0"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6600" dirty="0"/>
              <a:t>                      </a:t>
            </a:r>
            <a:r>
              <a:rPr lang="en-US" sz="6600" dirty="0" err="1"/>
              <a:t>ገንዘቡን</a:t>
            </a:r>
            <a:r>
              <a:rPr lang="en-US" sz="6600" dirty="0"/>
              <a:t> </a:t>
            </a:r>
            <a:r>
              <a:rPr lang="en-US" sz="6600" dirty="0" err="1"/>
              <a:t>የላከ</a:t>
            </a:r>
            <a:r>
              <a:rPr lang="en-US" sz="6600" dirty="0"/>
              <a:t>/</a:t>
            </a:r>
            <a:r>
              <a:rPr lang="en-US" sz="6600" dirty="0" err="1"/>
              <a:t>ችበትን</a:t>
            </a:r>
            <a:r>
              <a:rPr lang="en-US" sz="6600" dirty="0"/>
              <a:t> </a:t>
            </a:r>
            <a:r>
              <a:rPr lang="en-US" sz="6600" dirty="0" err="1"/>
              <a:t>ደረሰኝ</a:t>
            </a:r>
            <a:r>
              <a:rPr lang="en-US" sz="6600" dirty="0"/>
              <a:t> </a:t>
            </a:r>
            <a:r>
              <a:rPr lang="en-US" sz="6600" dirty="0" err="1"/>
              <a:t>ኮፒ</a:t>
            </a:r>
            <a:r>
              <a:rPr lang="en-US" sz="6600" dirty="0"/>
              <a:t>: 	</a:t>
            </a:r>
          </a:p>
          <a:p>
            <a:pPr algn="just" eaLnBrk="0" hangingPunct="0"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6600" dirty="0"/>
              <a:t>                      </a:t>
            </a:r>
            <a:r>
              <a:rPr lang="en-US" sz="6600" dirty="0" err="1"/>
              <a:t>ከፓስፖርት</a:t>
            </a:r>
            <a:r>
              <a:rPr lang="en-US" sz="6600" dirty="0"/>
              <a:t> </a:t>
            </a:r>
            <a:r>
              <a:rPr lang="en-US" sz="6600" dirty="0" err="1"/>
              <a:t>ኮፒ</a:t>
            </a:r>
            <a:r>
              <a:rPr lang="en-US" sz="6600" dirty="0"/>
              <a:t>: </a:t>
            </a:r>
            <a:r>
              <a:rPr lang="en-US" sz="6600" dirty="0" err="1"/>
              <a:t>ወይም</a:t>
            </a:r>
            <a:endParaRPr lang="en-US" sz="6600" dirty="0"/>
          </a:p>
          <a:p>
            <a:pPr algn="just" eaLnBrk="0" hangingPunct="0"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6600" dirty="0"/>
              <a:t>                      </a:t>
            </a:r>
            <a:r>
              <a:rPr lang="en-US" sz="6600" dirty="0" err="1"/>
              <a:t>የኮሚዩኒቲ</a:t>
            </a:r>
            <a:r>
              <a:rPr lang="en-US" sz="6600" dirty="0"/>
              <a:t> </a:t>
            </a:r>
            <a:r>
              <a:rPr lang="en-US" sz="6600" dirty="0" err="1"/>
              <a:t>መታወቂያ</a:t>
            </a:r>
            <a:r>
              <a:rPr lang="en-US" sz="6600" dirty="0"/>
              <a:t> </a:t>
            </a:r>
            <a:r>
              <a:rPr lang="en-US" sz="6600" dirty="0" err="1"/>
              <a:t>ወይም</a:t>
            </a:r>
            <a:endParaRPr lang="en-US" sz="6600" dirty="0"/>
          </a:p>
          <a:p>
            <a:pPr algn="just" eaLnBrk="0" hangingPunct="0"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6600" dirty="0"/>
              <a:t>                      </a:t>
            </a:r>
            <a:r>
              <a:rPr lang="en-US" sz="6600" dirty="0" err="1"/>
              <a:t>የተወላጅነት</a:t>
            </a:r>
            <a:r>
              <a:rPr lang="en-US" sz="6600" dirty="0"/>
              <a:t> </a:t>
            </a:r>
            <a:r>
              <a:rPr lang="en-US" sz="6600" dirty="0" err="1"/>
              <a:t>ማረጋገጫ</a:t>
            </a:r>
            <a:r>
              <a:rPr lang="en-US" sz="6600" dirty="0"/>
              <a:t> </a:t>
            </a:r>
            <a:r>
              <a:rPr lang="en-US" sz="6600" dirty="0" err="1"/>
              <a:t>መታወቂያ</a:t>
            </a:r>
            <a:r>
              <a:rPr lang="en-US" sz="6600" dirty="0"/>
              <a:t> </a:t>
            </a:r>
            <a:r>
              <a:rPr lang="en-US" sz="6600" dirty="0" err="1"/>
              <a:t>ኮፒ</a:t>
            </a:r>
            <a:r>
              <a:rPr lang="en-US" sz="6600" dirty="0"/>
              <a:t> ፡፡ </a:t>
            </a:r>
          </a:p>
        </p:txBody>
      </p:sp>
      <p:sp>
        <p:nvSpPr>
          <p:cNvPr id="8" name="Rectangle 7"/>
          <p:cNvSpPr/>
          <p:nvPr/>
        </p:nvSpPr>
        <p:spPr>
          <a:xfrm>
            <a:off x="7890951" y="6225100"/>
            <a:ext cx="304799" cy="6719887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 sz="3200">
              <a:solidFill>
                <a:srgbClr val="FFFFFF"/>
              </a:solidFill>
              <a:latin typeface="Nunito Sans ExtraLight"/>
            </a:endParaRPr>
          </a:p>
        </p:txBody>
      </p:sp>
    </p:spTree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Rectangle 1048772"/>
          <p:cNvSpPr/>
          <p:nvPr/>
        </p:nvSpPr>
        <p:spPr>
          <a:xfrm>
            <a:off x="3498463" y="1600349"/>
            <a:ext cx="227012" cy="10534650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pic>
        <p:nvPicPr>
          <p:cNvPr id="2097196" name="Picture 209719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381750"/>
            <a:ext cx="3322637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085868" y="2505760"/>
            <a:ext cx="26340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m-ET" sz="6600" dirty="0"/>
              <a:t>Step </a:t>
            </a:r>
            <a:r>
              <a:rPr lang="en-AU" sz="6600" dirty="0"/>
              <a:t>3</a:t>
            </a:r>
            <a:endParaRPr lang="en-US" sz="6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69" y="2103271"/>
            <a:ext cx="3581851" cy="191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853" y="276910"/>
            <a:ext cx="42546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666666"/>
                </a:solidFill>
              </a:rPr>
              <a:t>የቀጠለ</a:t>
            </a:r>
            <a:r>
              <a:rPr lang="en-US" sz="8000" b="1" dirty="0">
                <a:solidFill>
                  <a:srgbClr val="666666"/>
                </a:solidFill>
              </a:rPr>
              <a:t>…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4085868" y="4749790"/>
            <a:ext cx="1948850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cap="all" dirty="0" err="1"/>
              <a:t>ኤምባሲው</a:t>
            </a:r>
            <a:r>
              <a:rPr lang="en-US" sz="5400" cap="all" dirty="0"/>
              <a:t> የ</a:t>
            </a:r>
            <a:r>
              <a:rPr lang="am-ET" sz="5400" cap="all" dirty="0"/>
              <a:t>ባንክ </a:t>
            </a:r>
            <a:r>
              <a:rPr lang="am-ET" sz="5400" dirty="0"/>
              <a:t>መረጃው እንደደረሰው ገንዘቡ በትክክል ገቢ መደረጉን</a:t>
            </a:r>
            <a:r>
              <a:rPr lang="en-US" sz="5400" dirty="0"/>
              <a:t> </a:t>
            </a:r>
            <a:r>
              <a:rPr lang="en-US" sz="5400" dirty="0" err="1"/>
              <a:t>እና</a:t>
            </a:r>
            <a:r>
              <a:rPr lang="en-US" sz="5400" dirty="0"/>
              <a:t> </a:t>
            </a:r>
            <a:r>
              <a:rPr lang="en-US" sz="5400" dirty="0" err="1"/>
              <a:t>የቦንድ</a:t>
            </a:r>
            <a:r>
              <a:rPr lang="en-US" sz="5400" dirty="0"/>
              <a:t> </a:t>
            </a:r>
            <a:r>
              <a:rPr lang="en-US" sz="5400" dirty="0" err="1"/>
              <a:t>ገዢው</a:t>
            </a:r>
            <a:r>
              <a:rPr lang="en-US" sz="5400" dirty="0"/>
              <a:t> </a:t>
            </a:r>
            <a:r>
              <a:rPr lang="en-US" sz="5400" dirty="0" err="1"/>
              <a:t>ሰነዶች</a:t>
            </a:r>
            <a:r>
              <a:rPr lang="am-ET" sz="5400" dirty="0"/>
              <a:t> በማረጋገጥ</a:t>
            </a:r>
            <a:r>
              <a:rPr lang="en-US" sz="5400" dirty="0"/>
              <a:t> </a:t>
            </a:r>
            <a:r>
              <a:rPr lang="en-US" sz="5400" dirty="0" err="1"/>
              <a:t>ገዢው</a:t>
            </a:r>
            <a:r>
              <a:rPr lang="en-US" sz="5400" dirty="0"/>
              <a:t> </a:t>
            </a:r>
            <a:r>
              <a:rPr lang="en-US" sz="5400" dirty="0" err="1"/>
              <a:t>በመረጠው</a:t>
            </a:r>
            <a:r>
              <a:rPr lang="en-US" sz="5400" dirty="0"/>
              <a:t> </a:t>
            </a:r>
            <a:r>
              <a:rPr lang="en-US" sz="5400" dirty="0" err="1"/>
              <a:t>አድራሻ</a:t>
            </a:r>
            <a:r>
              <a:rPr lang="en-US" sz="5400" dirty="0"/>
              <a:t> </a:t>
            </a:r>
            <a:r>
              <a:rPr lang="en-US" sz="5400" dirty="0" err="1"/>
              <a:t>ቦንዱ</a:t>
            </a:r>
            <a:r>
              <a:rPr lang="en-US" sz="5400" dirty="0"/>
              <a:t> </a:t>
            </a:r>
            <a:r>
              <a:rPr lang="en-US" sz="5400" dirty="0" err="1"/>
              <a:t>እንዲደርሰው</a:t>
            </a:r>
            <a:r>
              <a:rPr lang="en-US" sz="5400" dirty="0"/>
              <a:t> </a:t>
            </a:r>
            <a:r>
              <a:rPr lang="en-US" sz="5400" dirty="0" err="1"/>
              <a:t>ያደርጋል</a:t>
            </a:r>
            <a:endParaRPr lang="en-US" sz="5400" dirty="0"/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dirty="0"/>
              <a:t> </a:t>
            </a:r>
            <a:r>
              <a:rPr lang="en-US" sz="5400" dirty="0" err="1"/>
              <a:t>የቦንድ</a:t>
            </a:r>
            <a:r>
              <a:rPr lang="en-US" sz="5400" dirty="0"/>
              <a:t> </a:t>
            </a:r>
            <a:r>
              <a:rPr lang="en-US" sz="5400" dirty="0" err="1"/>
              <a:t>ገዢውን</a:t>
            </a:r>
            <a:r>
              <a:rPr lang="en-US" sz="5400" dirty="0"/>
              <a:t> </a:t>
            </a:r>
            <a:r>
              <a:rPr lang="en-US" sz="5400" dirty="0" err="1"/>
              <a:t>ሙሉ</a:t>
            </a:r>
            <a:r>
              <a:rPr lang="en-US" sz="5400" dirty="0"/>
              <a:t> </a:t>
            </a:r>
            <a:r>
              <a:rPr lang="en-US" sz="5400" dirty="0" err="1"/>
              <a:t>መረጃ</a:t>
            </a:r>
            <a:r>
              <a:rPr lang="en-US" sz="5400" dirty="0"/>
              <a:t> </a:t>
            </a:r>
            <a:r>
              <a:rPr lang="en-US" sz="5400" dirty="0" err="1"/>
              <a:t>በማጠናቀር</a:t>
            </a:r>
            <a:r>
              <a:rPr lang="en-US" sz="5400" dirty="0"/>
              <a:t> </a:t>
            </a:r>
            <a:r>
              <a:rPr lang="en-US" sz="5400" dirty="0" err="1"/>
              <a:t>እና</a:t>
            </a:r>
            <a:r>
              <a:rPr lang="en-US" sz="5400" dirty="0"/>
              <a:t> </a:t>
            </a:r>
            <a:r>
              <a:rPr lang="en-US" sz="5400" dirty="0" err="1"/>
              <a:t>ገንዘቡን</a:t>
            </a:r>
            <a:r>
              <a:rPr lang="en-US" sz="5400" dirty="0"/>
              <a:t> </a:t>
            </a:r>
            <a:r>
              <a:rPr lang="en-US" sz="5400" dirty="0" err="1"/>
              <a:t>ወደ</a:t>
            </a:r>
            <a:r>
              <a:rPr lang="en-US" sz="5400" dirty="0"/>
              <a:t> </a:t>
            </a:r>
            <a:r>
              <a:rPr lang="en-US" sz="5400" dirty="0" err="1"/>
              <a:t>ኢትዮ</a:t>
            </a:r>
            <a:r>
              <a:rPr lang="am-ET" sz="5400" dirty="0">
                <a:latin typeface="Nyala" panose="02000504070300020003" pitchFamily="2" charset="0"/>
              </a:rPr>
              <a:t>ጵ</a:t>
            </a:r>
            <a:r>
              <a:rPr lang="en-US" sz="5400" dirty="0"/>
              <a:t>ያ </a:t>
            </a:r>
            <a:r>
              <a:rPr lang="en-US" sz="5400" dirty="0" err="1"/>
              <a:t>ንግድ</a:t>
            </a:r>
            <a:r>
              <a:rPr lang="en-US" sz="5400" dirty="0"/>
              <a:t> </a:t>
            </a:r>
            <a:r>
              <a:rPr lang="en-US" sz="5400" dirty="0" err="1"/>
              <a:t>ባንክ</a:t>
            </a:r>
            <a:r>
              <a:rPr lang="en-US" sz="5400" dirty="0"/>
              <a:t> </a:t>
            </a:r>
            <a:r>
              <a:rPr lang="en-US" sz="5400" dirty="0" err="1"/>
              <a:t>ያስተላልፋል</a:t>
            </a:r>
            <a:endParaRPr lang="en-US" sz="5400" dirty="0"/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dirty="0" err="1"/>
              <a:t>በባንክ</a:t>
            </a:r>
            <a:r>
              <a:rPr lang="en-US" sz="5400" dirty="0"/>
              <a:t> </a:t>
            </a:r>
            <a:r>
              <a:rPr lang="en-US" sz="5400" dirty="0" err="1"/>
              <a:t>የተላለፈው</a:t>
            </a:r>
            <a:r>
              <a:rPr lang="en-US" sz="5400" dirty="0"/>
              <a:t> </a:t>
            </a:r>
            <a:r>
              <a:rPr lang="en-US" sz="5400" dirty="0" err="1"/>
              <a:t>ገንዘብ</a:t>
            </a:r>
            <a:r>
              <a:rPr lang="en-US" sz="5400" dirty="0"/>
              <a:t> </a:t>
            </a:r>
            <a:r>
              <a:rPr lang="en-US" sz="5400" dirty="0" err="1"/>
              <a:t>የስጦታ</a:t>
            </a:r>
            <a:r>
              <a:rPr lang="en-US" sz="5400" dirty="0"/>
              <a:t> </a:t>
            </a:r>
            <a:r>
              <a:rPr lang="en-US" sz="5400" dirty="0" err="1"/>
              <a:t>ከሆነ</a:t>
            </a:r>
            <a:r>
              <a:rPr lang="en-US" sz="5400" dirty="0"/>
              <a:t> </a:t>
            </a:r>
            <a:r>
              <a:rPr lang="en-US" sz="5400" dirty="0" err="1"/>
              <a:t>ለለጋሹ</a:t>
            </a:r>
            <a:r>
              <a:rPr lang="en-US" sz="5400" dirty="0"/>
              <a:t> </a:t>
            </a:r>
            <a:r>
              <a:rPr lang="en-US" sz="5400" dirty="0" err="1"/>
              <a:t>የገቢ</a:t>
            </a:r>
            <a:r>
              <a:rPr lang="en-US" sz="5400" dirty="0"/>
              <a:t> </a:t>
            </a:r>
            <a:r>
              <a:rPr lang="en-US" sz="5400" dirty="0" err="1"/>
              <a:t>ደረሰኝ</a:t>
            </a:r>
            <a:r>
              <a:rPr lang="en-US" sz="5400" dirty="0"/>
              <a:t> </a:t>
            </a:r>
            <a:r>
              <a:rPr lang="en-US" sz="5400" dirty="0" err="1"/>
              <a:t>ተዘጋጀቶ</a:t>
            </a:r>
            <a:r>
              <a:rPr lang="en-US" sz="5400" dirty="0"/>
              <a:t> </a:t>
            </a:r>
            <a:r>
              <a:rPr lang="en-US" sz="5400" dirty="0" err="1"/>
              <a:t>በአድራሻው</a:t>
            </a:r>
            <a:r>
              <a:rPr lang="en-US" sz="5400" dirty="0"/>
              <a:t> </a:t>
            </a:r>
            <a:r>
              <a:rPr lang="en-US" sz="5400" dirty="0" err="1"/>
              <a:t>ይላካል</a:t>
            </a:r>
            <a:endParaRPr lang="en-US" sz="5400" dirty="0"/>
          </a:p>
          <a:p>
            <a:pPr marL="685800" indent="-685800">
              <a:buFont typeface="Wingdings" pitchFamily="2" charset="2"/>
              <a:buChar char="Ø"/>
            </a:pPr>
            <a:endParaRPr lang="en-US" sz="5400" dirty="0"/>
          </a:p>
          <a:p>
            <a:endParaRPr lang="en-US" sz="5400" dirty="0"/>
          </a:p>
        </p:txBody>
      </p:sp>
    </p:spTree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Freeform 1048929"/>
          <p:cNvSpPr/>
          <p:nvPr/>
        </p:nvSpPr>
        <p:spPr>
          <a:xfrm>
            <a:off x="5581650" y="5464175"/>
            <a:ext cx="663575" cy="812800"/>
          </a:xfrm>
          <a:custGeom>
            <a:avLst/>
            <a:gdLst>
              <a:gd name="l" fmla="*/ 0 w 21600"/>
              <a:gd name="t" fmla="*/ 0 h 21600"/>
              <a:gd name="r" fmla="*/ 21600 w 21600"/>
              <a:gd name="b" fmla="*/ 21600 h 21600"/>
            </a:gdLst>
            <a:ahLst/>
            <a:cxnLst/>
            <a:rect l="l" t="t" r="r" b="b"/>
            <a:pathLst>
              <a:path w="21600" h="2160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8090" tIns="38090" rIns="38090" bIns="3809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2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unito Sans ExtraLight"/>
              <a:ea typeface="Open Sans Semibold"/>
              <a:sym typeface="Gill Sans"/>
            </a:endParaRPr>
          </a:p>
        </p:txBody>
      </p:sp>
      <p:sp>
        <p:nvSpPr>
          <p:cNvPr id="1048931" name="Freeform 1048930"/>
          <p:cNvSpPr/>
          <p:nvPr/>
        </p:nvSpPr>
        <p:spPr>
          <a:xfrm>
            <a:off x="5691187" y="9644062"/>
            <a:ext cx="444500" cy="812800"/>
          </a:xfrm>
          <a:custGeom>
            <a:avLst/>
            <a:gdLst>
              <a:gd name="l" fmla="*/ 0 w 21600"/>
              <a:gd name="t" fmla="*/ 0 h 21600"/>
              <a:gd name="r" fmla="*/ 21600 w 21600"/>
              <a:gd name="b" fmla="*/ 21600 h 21600"/>
            </a:gdLst>
            <a:ahLst/>
            <a:cxnLst/>
            <a:rect l="l" t="t" r="r" b="b"/>
            <a:pathLst>
              <a:path w="21600" h="2160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8090" tIns="38090" rIns="38090" bIns="3809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2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unito Sans ExtraLight"/>
              <a:ea typeface="Open Sans Semibold"/>
              <a:sym typeface="Gill Sans"/>
            </a:endParaRPr>
          </a:p>
        </p:txBody>
      </p:sp>
      <p:pic>
        <p:nvPicPr>
          <p:cNvPr id="2097206" name="Picture 209720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7915274"/>
            <a:ext cx="3322637" cy="24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91332" y="5464174"/>
            <a:ext cx="327817" cy="76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691333" y="949643"/>
            <a:ext cx="20686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7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.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የህዳሴ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ቦንድን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ለሁለተኛ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ወገን</a:t>
            </a:r>
            <a:r>
              <a:rPr lang="en-US" sz="80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ስለማስተላለፍና</a:t>
            </a:r>
            <a:r>
              <a:rPr lang="en-US" sz="80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lang="en-US" sz="80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በሁለተኛ</a:t>
            </a:r>
            <a:r>
              <a:rPr lang="en-US" sz="80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lang="en-US" sz="80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ወገን</a:t>
            </a:r>
            <a:r>
              <a:rPr lang="en-US" sz="80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lang="en-US" sz="80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ስም</a:t>
            </a:r>
            <a:r>
              <a:rPr lang="en-US" sz="80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lang="en-US" sz="80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ስለመግዛት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299" y="5261672"/>
            <a:ext cx="1888807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ቦንዱን</a:t>
            </a:r>
            <a:r>
              <a:rPr lang="en-US" sz="5400" dirty="0"/>
              <a:t> </a:t>
            </a:r>
            <a:r>
              <a:rPr lang="en-US" sz="5400" dirty="0" err="1"/>
              <a:t>ለሁለተኛ</a:t>
            </a:r>
            <a:r>
              <a:rPr lang="en-US" sz="5400" dirty="0"/>
              <a:t> </a:t>
            </a:r>
            <a:r>
              <a:rPr lang="en-US" sz="5400" dirty="0" err="1"/>
              <a:t>ወገን</a:t>
            </a:r>
            <a:r>
              <a:rPr lang="en-US" sz="5400" dirty="0"/>
              <a:t> </a:t>
            </a:r>
            <a:r>
              <a:rPr lang="en-US" sz="5400" dirty="0" err="1"/>
              <a:t>ማስተላለፍ</a:t>
            </a:r>
            <a:r>
              <a:rPr lang="en-US" sz="5400" dirty="0"/>
              <a:t> </a:t>
            </a:r>
            <a:r>
              <a:rPr lang="en-US" sz="5400" dirty="0" err="1"/>
              <a:t>የሚቻለው</a:t>
            </a:r>
            <a:r>
              <a:rPr lang="en-US" sz="5400" dirty="0"/>
              <a:t> </a:t>
            </a:r>
            <a:r>
              <a:rPr lang="en-US" sz="5400" dirty="0" err="1"/>
              <a:t>በውጭ</a:t>
            </a:r>
            <a:r>
              <a:rPr lang="en-US" sz="5400" dirty="0"/>
              <a:t> </a:t>
            </a:r>
            <a:r>
              <a:rPr lang="en-US" sz="5400" dirty="0" err="1"/>
              <a:t>ሀገር</a:t>
            </a:r>
            <a:r>
              <a:rPr lang="en-US" sz="5400" dirty="0"/>
              <a:t> </a:t>
            </a:r>
            <a:r>
              <a:rPr lang="en-US" sz="5400" dirty="0" err="1"/>
              <a:t>ለሚኖር</a:t>
            </a:r>
            <a:r>
              <a:rPr lang="en-US" sz="5400" dirty="0"/>
              <a:t> </a:t>
            </a:r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ኢትዮጵያዊ</a:t>
            </a:r>
            <a:r>
              <a:rPr lang="en-US" sz="5400" dirty="0"/>
              <a:t>/ት </a:t>
            </a:r>
            <a:r>
              <a:rPr lang="en-US" sz="5400" dirty="0" err="1"/>
              <a:t>ወይም</a:t>
            </a:r>
            <a:r>
              <a:rPr lang="en-US" sz="5400" dirty="0"/>
              <a:t> </a:t>
            </a:r>
            <a:r>
              <a:rPr lang="en-US" sz="5400" dirty="0" err="1"/>
              <a:t>ትውልደ</a:t>
            </a:r>
            <a:r>
              <a:rPr lang="en-US" sz="5400" dirty="0"/>
              <a:t> </a:t>
            </a:r>
            <a:r>
              <a:rPr lang="en-US" sz="5400" dirty="0" err="1"/>
              <a:t>ኢትዮጵያዊ</a:t>
            </a:r>
            <a:r>
              <a:rPr lang="en-US" sz="5400" dirty="0"/>
              <a:t>/ት </a:t>
            </a:r>
            <a:r>
              <a:rPr lang="en-US" sz="5400" dirty="0" err="1"/>
              <a:t>ነው</a:t>
            </a:r>
            <a:r>
              <a:rPr lang="en-US" sz="5400" dirty="0"/>
              <a:t> ፤</a:t>
            </a:r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ገዢው</a:t>
            </a:r>
            <a:r>
              <a:rPr lang="en-US" sz="5400" dirty="0"/>
              <a:t> </a:t>
            </a:r>
            <a:r>
              <a:rPr lang="en-US" sz="5400" dirty="0" err="1"/>
              <a:t>ቦንዱን</a:t>
            </a:r>
            <a:r>
              <a:rPr lang="en-US" sz="5400" dirty="0"/>
              <a:t> </a:t>
            </a:r>
            <a:r>
              <a:rPr lang="en-US" sz="5400" dirty="0" err="1"/>
              <a:t>ለሁለተኛ</a:t>
            </a:r>
            <a:r>
              <a:rPr lang="en-US" sz="5400" dirty="0"/>
              <a:t> </a:t>
            </a:r>
            <a:r>
              <a:rPr lang="en-US" sz="5400" dirty="0" err="1"/>
              <a:t>ወገን</a:t>
            </a:r>
            <a:r>
              <a:rPr lang="en-US" sz="5400" dirty="0"/>
              <a:t> </a:t>
            </a:r>
            <a:r>
              <a:rPr lang="en-US" sz="5400" dirty="0" err="1"/>
              <a:t>በጀርባው</a:t>
            </a:r>
            <a:r>
              <a:rPr lang="en-US" sz="5400" dirty="0"/>
              <a:t> </a:t>
            </a:r>
            <a:r>
              <a:rPr lang="en-US" sz="5400" dirty="0" err="1"/>
              <a:t>ላይ</a:t>
            </a:r>
            <a:r>
              <a:rPr lang="en-US" sz="5400" dirty="0"/>
              <a:t> </a:t>
            </a:r>
            <a:r>
              <a:rPr lang="en-US" sz="5400" dirty="0" err="1"/>
              <a:t>በመፈረም</a:t>
            </a:r>
            <a:r>
              <a:rPr lang="en-US" sz="5400" dirty="0"/>
              <a:t> </a:t>
            </a:r>
            <a:r>
              <a:rPr lang="en-US" sz="5400" dirty="0" err="1"/>
              <a:t>ብቻ</a:t>
            </a:r>
            <a:r>
              <a:rPr lang="en-US" sz="5400" dirty="0"/>
              <a:t> </a:t>
            </a:r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በውርስና</a:t>
            </a:r>
            <a:r>
              <a:rPr lang="en-US" sz="5400" dirty="0"/>
              <a:t> </a:t>
            </a:r>
            <a:r>
              <a:rPr lang="en-US" sz="5400" dirty="0" err="1"/>
              <a:t>በስጦታ</a:t>
            </a:r>
            <a:r>
              <a:rPr lang="en-US" sz="5400" dirty="0"/>
              <a:t> </a:t>
            </a:r>
            <a:r>
              <a:rPr lang="en-US" sz="5400" dirty="0" err="1"/>
              <a:t>ማስተላለፍ</a:t>
            </a:r>
            <a:r>
              <a:rPr lang="en-US" sz="5400" dirty="0"/>
              <a:t>፣ </a:t>
            </a:r>
          </a:p>
        </p:txBody>
      </p:sp>
    </p:spTree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Freeform 1048929"/>
          <p:cNvSpPr/>
          <p:nvPr/>
        </p:nvSpPr>
        <p:spPr>
          <a:xfrm>
            <a:off x="5581650" y="5464175"/>
            <a:ext cx="663575" cy="812800"/>
          </a:xfrm>
          <a:custGeom>
            <a:avLst/>
            <a:gdLst>
              <a:gd name="l" fmla="*/ 0 w 21600"/>
              <a:gd name="t" fmla="*/ 0 h 21600"/>
              <a:gd name="r" fmla="*/ 21600 w 21600"/>
              <a:gd name="b" fmla="*/ 21600 h 21600"/>
            </a:gdLst>
            <a:ahLst/>
            <a:cxnLst/>
            <a:rect l="l" t="t" r="r" b="b"/>
            <a:pathLst>
              <a:path w="21600" h="2160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8090" tIns="38090" rIns="38090" bIns="3809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2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unito Sans ExtraLight"/>
              <a:ea typeface="Open Sans Semibold"/>
              <a:sym typeface="Gill Sans"/>
            </a:endParaRPr>
          </a:p>
        </p:txBody>
      </p:sp>
      <p:sp>
        <p:nvSpPr>
          <p:cNvPr id="1048931" name="Freeform 1048930"/>
          <p:cNvSpPr/>
          <p:nvPr/>
        </p:nvSpPr>
        <p:spPr>
          <a:xfrm>
            <a:off x="5691187" y="9644062"/>
            <a:ext cx="444500" cy="812800"/>
          </a:xfrm>
          <a:custGeom>
            <a:avLst/>
            <a:gdLst>
              <a:gd name="l" fmla="*/ 0 w 21600"/>
              <a:gd name="t" fmla="*/ 0 h 21600"/>
              <a:gd name="r" fmla="*/ 21600 w 21600"/>
              <a:gd name="b" fmla="*/ 21600 h 21600"/>
            </a:gdLst>
            <a:ahLst/>
            <a:cxnLst/>
            <a:rect l="l" t="t" r="r" b="b"/>
            <a:pathLst>
              <a:path w="21600" h="2160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8090" tIns="38090" rIns="38090" bIns="3809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2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unito Sans ExtraLight"/>
              <a:ea typeface="Open Sans Semibold"/>
              <a:sym typeface="Gill Sans"/>
            </a:endParaRPr>
          </a:p>
        </p:txBody>
      </p:sp>
      <p:pic>
        <p:nvPicPr>
          <p:cNvPr id="2097206" name="Picture 209720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6684962"/>
            <a:ext cx="3322637" cy="24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91333" y="3154038"/>
            <a:ext cx="327818" cy="9936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686300" y="1583947"/>
            <a:ext cx="17145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የህዳሴ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ቦንድን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ለሁለተኛ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ወገን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ስለማስተላለፍ</a:t>
            </a:r>
            <a:r>
              <a:rPr lang="en-US" sz="4800" b="1" dirty="0">
                <a:solidFill>
                  <a:schemeClr val="tx1"/>
                </a:solidFill>
                <a:ea typeface="+mj-ea"/>
                <a:cs typeface="Times New Roman" pitchFamily="18" charset="0"/>
              </a:rPr>
              <a:t>….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300" y="2659196"/>
            <a:ext cx="18888075" cy="1297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ቦንዱን</a:t>
            </a:r>
            <a:r>
              <a:rPr lang="en-US" sz="5400" dirty="0"/>
              <a:t> </a:t>
            </a:r>
            <a:r>
              <a:rPr lang="en-US" sz="5400" dirty="0" err="1"/>
              <a:t>በዋስትና</a:t>
            </a:r>
            <a:r>
              <a:rPr lang="en-US" sz="5400" dirty="0"/>
              <a:t> </a:t>
            </a:r>
            <a:r>
              <a:rPr lang="en-US" sz="5400" dirty="0" err="1"/>
              <a:t>አስይዞ</a:t>
            </a:r>
            <a:r>
              <a:rPr lang="en-US" sz="5400" dirty="0"/>
              <a:t> </a:t>
            </a:r>
            <a:r>
              <a:rPr lang="en-US" sz="5400" dirty="0" err="1"/>
              <a:t>ከሀገር</a:t>
            </a:r>
            <a:r>
              <a:rPr lang="en-US" sz="5400" dirty="0"/>
              <a:t> </a:t>
            </a:r>
            <a:r>
              <a:rPr lang="en-US" sz="5400" dirty="0" err="1"/>
              <a:t>ውስጥ</a:t>
            </a:r>
            <a:r>
              <a:rPr lang="en-US" sz="5400" dirty="0"/>
              <a:t> </a:t>
            </a:r>
            <a:r>
              <a:rPr lang="en-US" sz="5400" dirty="0" err="1"/>
              <a:t>ባንክ</a:t>
            </a:r>
            <a:r>
              <a:rPr lang="en-US" sz="5400" dirty="0"/>
              <a:t> </a:t>
            </a:r>
            <a:r>
              <a:rPr lang="en-US" sz="5400" dirty="0" err="1"/>
              <a:t>ገንዘብ</a:t>
            </a:r>
            <a:r>
              <a:rPr lang="en-US" sz="5400" dirty="0"/>
              <a:t> </a:t>
            </a:r>
            <a:r>
              <a:rPr lang="en-US" sz="5400" dirty="0" err="1"/>
              <a:t>መበደር</a:t>
            </a:r>
            <a:r>
              <a:rPr lang="en-US" sz="5400" dirty="0"/>
              <a:t> </a:t>
            </a:r>
            <a:r>
              <a:rPr lang="en-US" sz="5400" dirty="0" err="1"/>
              <a:t>ወይም</a:t>
            </a:r>
            <a:r>
              <a:rPr lang="en-US" sz="5400" dirty="0"/>
              <a:t> ፤</a:t>
            </a:r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ቦንዱን</a:t>
            </a:r>
            <a:r>
              <a:rPr lang="en-US" sz="5400" dirty="0"/>
              <a:t> </a:t>
            </a:r>
            <a:r>
              <a:rPr lang="en-US" sz="5400" dirty="0" err="1"/>
              <a:t>በሁለተኛ</a:t>
            </a:r>
            <a:r>
              <a:rPr lang="en-US" sz="5400" dirty="0"/>
              <a:t> </a:t>
            </a:r>
            <a:r>
              <a:rPr lang="en-US" sz="5400" dirty="0" err="1"/>
              <a:t>ገበያ</a:t>
            </a:r>
            <a:r>
              <a:rPr lang="en-US" sz="5400" dirty="0"/>
              <a:t> (secondary market) </a:t>
            </a:r>
            <a:r>
              <a:rPr lang="en-US" sz="5400" dirty="0" err="1"/>
              <a:t>ለሌላ</a:t>
            </a:r>
            <a:r>
              <a:rPr lang="en-US" sz="5400" dirty="0"/>
              <a:t> </a:t>
            </a:r>
            <a:r>
              <a:rPr lang="en-US" sz="5400" dirty="0" err="1"/>
              <a:t>ገዢ</a:t>
            </a:r>
            <a:r>
              <a:rPr lang="en-US" sz="5400" dirty="0"/>
              <a:t> </a:t>
            </a:r>
            <a:r>
              <a:rPr lang="en-US" sz="5400" dirty="0" err="1"/>
              <a:t>መሸጥ</a:t>
            </a:r>
            <a:r>
              <a:rPr lang="en-US" sz="5400" dirty="0"/>
              <a:t> </a:t>
            </a:r>
            <a:r>
              <a:rPr lang="en-US" sz="5400" dirty="0" err="1"/>
              <a:t>ይችላል</a:t>
            </a:r>
            <a:endParaRPr lang="en-AU" sz="3200" b="1" dirty="0"/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ቦንዱ</a:t>
            </a:r>
            <a:r>
              <a:rPr lang="en-US" sz="5400" dirty="0"/>
              <a:t> </a:t>
            </a:r>
            <a:r>
              <a:rPr lang="en-US" sz="5400" dirty="0" err="1"/>
              <a:t>የተላለፈለት</a:t>
            </a:r>
            <a:r>
              <a:rPr lang="en-US" sz="5400" dirty="0"/>
              <a:t> </a:t>
            </a:r>
            <a:r>
              <a:rPr lang="en-US" sz="5400" dirty="0" err="1"/>
              <a:t>ግለሰብ</a:t>
            </a:r>
            <a:r>
              <a:rPr lang="en-US" sz="5400" dirty="0"/>
              <a:t> </a:t>
            </a:r>
            <a:r>
              <a:rPr lang="en-US" sz="5400" dirty="0" err="1"/>
              <a:t>ሲፈልግ</a:t>
            </a:r>
            <a:r>
              <a:rPr lang="en-US" sz="5400" dirty="0"/>
              <a:t> </a:t>
            </a:r>
            <a:r>
              <a:rPr lang="en-US" sz="5400" dirty="0" err="1"/>
              <a:t>ኢትዮጵያ</a:t>
            </a:r>
            <a:r>
              <a:rPr lang="en-US" sz="5400" dirty="0"/>
              <a:t> </a:t>
            </a:r>
            <a:r>
              <a:rPr lang="en-US" sz="5400" dirty="0" err="1"/>
              <a:t>ውስጥ</a:t>
            </a:r>
            <a:r>
              <a:rPr lang="en-US" sz="5400" dirty="0"/>
              <a:t> </a:t>
            </a:r>
            <a:r>
              <a:rPr lang="en-US" sz="5400" dirty="0" err="1"/>
              <a:t>በሚገኝ</a:t>
            </a:r>
            <a:r>
              <a:rPr lang="en-US" sz="5400" dirty="0"/>
              <a:t> </a:t>
            </a:r>
            <a:r>
              <a:rPr lang="en-US" sz="5400" dirty="0" err="1"/>
              <a:t>ንግድ</a:t>
            </a:r>
            <a:r>
              <a:rPr lang="en-US" sz="5400" dirty="0"/>
              <a:t> </a:t>
            </a:r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ባንክ</a:t>
            </a:r>
            <a:r>
              <a:rPr lang="en-US" sz="5400" dirty="0"/>
              <a:t> </a:t>
            </a:r>
            <a:r>
              <a:rPr lang="en-US" sz="5400" dirty="0" err="1"/>
              <a:t>የቁጠባ</a:t>
            </a:r>
            <a:r>
              <a:rPr lang="en-US" sz="5400" dirty="0"/>
              <a:t> </a:t>
            </a:r>
            <a:r>
              <a:rPr lang="en-US" sz="5400" dirty="0" err="1"/>
              <a:t>ሂሳብ</a:t>
            </a:r>
            <a:r>
              <a:rPr lang="en-US" sz="5400" dirty="0"/>
              <a:t> </a:t>
            </a:r>
            <a:r>
              <a:rPr lang="en-US" sz="5400" dirty="0" err="1"/>
              <a:t>በብር</a:t>
            </a:r>
            <a:r>
              <a:rPr lang="en-US" sz="5400" dirty="0"/>
              <a:t> </a:t>
            </a:r>
            <a:r>
              <a:rPr lang="en-US" sz="5400" dirty="0" err="1"/>
              <a:t>ወይም</a:t>
            </a:r>
            <a:r>
              <a:rPr lang="en-US" sz="5400" dirty="0"/>
              <a:t> </a:t>
            </a:r>
            <a:r>
              <a:rPr lang="en-US" sz="5400" dirty="0" err="1"/>
              <a:t>በውጭ</a:t>
            </a:r>
            <a:r>
              <a:rPr lang="en-US" sz="5400" dirty="0"/>
              <a:t> </a:t>
            </a:r>
            <a:r>
              <a:rPr lang="en-US" sz="5400" dirty="0" err="1"/>
              <a:t>ምንዛሪ</a:t>
            </a:r>
            <a:r>
              <a:rPr lang="en-US" sz="5400" dirty="0"/>
              <a:t> </a:t>
            </a:r>
            <a:r>
              <a:rPr lang="en-US" sz="5400" dirty="0" err="1"/>
              <a:t>ሊከፈትለት</a:t>
            </a:r>
            <a:r>
              <a:rPr lang="en-US" sz="5400" dirty="0"/>
              <a:t> </a:t>
            </a:r>
            <a:r>
              <a:rPr lang="en-US" sz="5400" dirty="0" err="1"/>
              <a:t>ይችላል</a:t>
            </a:r>
            <a:endParaRPr lang="en-US" sz="5400" dirty="0"/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በቦንድ</a:t>
            </a:r>
            <a:r>
              <a:rPr lang="en-US" sz="5400" dirty="0"/>
              <a:t> </a:t>
            </a:r>
            <a:r>
              <a:rPr lang="en-US" sz="5400" dirty="0" err="1"/>
              <a:t>ጀርባ</a:t>
            </a:r>
            <a:r>
              <a:rPr lang="en-US" sz="5400" dirty="0"/>
              <a:t> </a:t>
            </a:r>
            <a:r>
              <a:rPr lang="en-US" sz="5400" dirty="0" err="1"/>
              <a:t>እስከ</a:t>
            </a:r>
            <a:r>
              <a:rPr lang="en-US" sz="5400" dirty="0"/>
              <a:t> 3 </a:t>
            </a:r>
            <a:r>
              <a:rPr lang="en-US" sz="5400" dirty="0" err="1"/>
              <a:t>ሰዉ</a:t>
            </a:r>
            <a:r>
              <a:rPr lang="en-US" sz="5400" dirty="0"/>
              <a:t> </a:t>
            </a:r>
            <a:r>
              <a:rPr lang="en-US" sz="5400" dirty="0" err="1"/>
              <a:t>ድረስ</a:t>
            </a:r>
            <a:r>
              <a:rPr lang="en-US" sz="5400" dirty="0"/>
              <a:t> </a:t>
            </a:r>
            <a:r>
              <a:rPr lang="en-US" sz="5400" dirty="0" err="1"/>
              <a:t>ብቻ</a:t>
            </a:r>
            <a:r>
              <a:rPr lang="en-US" sz="5400" dirty="0"/>
              <a:t> </a:t>
            </a:r>
            <a:r>
              <a:rPr lang="en-US" sz="5400" dirty="0" err="1"/>
              <a:t>እንዲተላለፍ</a:t>
            </a:r>
            <a:r>
              <a:rPr lang="en-US" sz="5400" dirty="0"/>
              <a:t> </a:t>
            </a:r>
            <a:r>
              <a:rPr lang="en-US" sz="5400" dirty="0" err="1"/>
              <a:t>ቢደረግም</a:t>
            </a:r>
            <a:r>
              <a:rPr lang="en-US" sz="5400" dirty="0"/>
              <a:t> </a:t>
            </a:r>
            <a:r>
              <a:rPr lang="en-US" sz="5400" dirty="0" err="1"/>
              <a:t>ሁለቱ</a:t>
            </a:r>
            <a:r>
              <a:rPr lang="en-US" sz="5400" dirty="0"/>
              <a:t> </a:t>
            </a:r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ወገኖች</a:t>
            </a:r>
            <a:r>
              <a:rPr lang="en-US" sz="5400" dirty="0"/>
              <a:t> </a:t>
            </a:r>
            <a:r>
              <a:rPr lang="en-US" sz="5400" dirty="0" err="1"/>
              <a:t>በኢምባሲ</a:t>
            </a:r>
            <a:r>
              <a:rPr lang="en-US" sz="5400" dirty="0"/>
              <a:t> </a:t>
            </a:r>
            <a:r>
              <a:rPr lang="en-US" sz="5400" dirty="0" err="1"/>
              <a:t>በአካል</a:t>
            </a:r>
            <a:r>
              <a:rPr lang="en-US" sz="5400" dirty="0"/>
              <a:t> </a:t>
            </a:r>
            <a:r>
              <a:rPr lang="en-US" sz="5400" dirty="0" err="1"/>
              <a:t>በመቅረብ</a:t>
            </a:r>
            <a:r>
              <a:rPr lang="en-US" sz="5400" dirty="0"/>
              <a:t> </a:t>
            </a:r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የቦንድ</a:t>
            </a:r>
            <a:r>
              <a:rPr lang="en-US" sz="5400" dirty="0"/>
              <a:t> </a:t>
            </a:r>
            <a:r>
              <a:rPr lang="en-US" sz="5400" dirty="0" err="1"/>
              <a:t>ማስተላለፍያ</a:t>
            </a:r>
            <a:r>
              <a:rPr lang="en-US" sz="5400" dirty="0"/>
              <a:t> </a:t>
            </a:r>
            <a:r>
              <a:rPr lang="en-US" sz="5400" dirty="0" err="1"/>
              <a:t>ቅፅ</a:t>
            </a:r>
            <a:r>
              <a:rPr lang="en-US" sz="5400" dirty="0"/>
              <a:t> </a:t>
            </a:r>
            <a:r>
              <a:rPr lang="en-US" sz="5400" dirty="0" err="1"/>
              <a:t>በመሙላት</a:t>
            </a:r>
            <a:r>
              <a:rPr lang="en-US" sz="5400" dirty="0"/>
              <a:t> </a:t>
            </a:r>
            <a:r>
              <a:rPr lang="en-US" sz="5400" dirty="0" err="1"/>
              <a:t>ማስተላለፍ</a:t>
            </a:r>
            <a:r>
              <a:rPr lang="en-US" sz="5400" dirty="0"/>
              <a:t> </a:t>
            </a:r>
            <a:r>
              <a:rPr lang="en-US" sz="5400" dirty="0" err="1"/>
              <a:t>የቻላል</a:t>
            </a:r>
            <a:r>
              <a:rPr lang="en-US" sz="5400" dirty="0"/>
              <a:t> </a:t>
            </a:r>
          </a:p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AU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4287"/>
            <a:ext cx="50674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666666"/>
                </a:solidFill>
              </a:rPr>
              <a:t>የቀጠለ</a:t>
            </a:r>
            <a:r>
              <a:rPr lang="en-US" sz="9600" b="1" dirty="0">
                <a:solidFill>
                  <a:srgbClr val="666666"/>
                </a:solidFill>
              </a:rPr>
              <a:t>…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30000467"/>
      </p:ext>
    </p:extLst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Freeform 1048963"/>
          <p:cNvSpPr/>
          <p:nvPr/>
        </p:nvSpPr>
        <p:spPr>
          <a:xfrm>
            <a:off x="5581650" y="5464175"/>
            <a:ext cx="663575" cy="812800"/>
          </a:xfrm>
          <a:custGeom>
            <a:avLst/>
            <a:gdLst>
              <a:gd name="l" fmla="*/ 0 w 21600"/>
              <a:gd name="t" fmla="*/ 0 h 21600"/>
              <a:gd name="r" fmla="*/ 21600 w 21600"/>
              <a:gd name="b" fmla="*/ 21600 h 21600"/>
            </a:gdLst>
            <a:ahLst/>
            <a:cxnLst/>
            <a:rect l="l" t="t" r="r" b="b"/>
            <a:pathLst>
              <a:path w="21600" h="2160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8090" tIns="38090" rIns="38090" bIns="3809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2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unito Sans ExtraLight"/>
              <a:ea typeface="Open Sans Semibold"/>
              <a:sym typeface="Gill Sans"/>
            </a:endParaRPr>
          </a:p>
        </p:txBody>
      </p:sp>
      <p:sp>
        <p:nvSpPr>
          <p:cNvPr id="1048965" name="Freeform 1048964"/>
          <p:cNvSpPr/>
          <p:nvPr/>
        </p:nvSpPr>
        <p:spPr>
          <a:xfrm>
            <a:off x="6135687" y="6340474"/>
            <a:ext cx="444500" cy="812800"/>
          </a:xfrm>
          <a:custGeom>
            <a:avLst/>
            <a:gdLst>
              <a:gd name="l" fmla="*/ 0 w 21600"/>
              <a:gd name="t" fmla="*/ 0 h 21600"/>
              <a:gd name="r" fmla="*/ 21600 w 21600"/>
              <a:gd name="b" fmla="*/ 21600 h 21600"/>
            </a:gdLst>
            <a:ahLst/>
            <a:cxnLst/>
            <a:rect l="l" t="t" r="r" b="b"/>
            <a:pathLst>
              <a:path w="21600" h="2160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8090" tIns="38090" rIns="38090" bIns="3809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2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unito Sans ExtraLight"/>
              <a:ea typeface="Open Sans Semibold"/>
              <a:sym typeface="Gill Sans"/>
            </a:endParaRPr>
          </a:p>
        </p:txBody>
      </p:sp>
      <p:pic>
        <p:nvPicPr>
          <p:cNvPr id="2097207" name="Picture 209720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76975"/>
            <a:ext cx="3322637" cy="24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45925" y="2185192"/>
            <a:ext cx="173226" cy="1095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371976" y="2046042"/>
            <a:ext cx="175516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/>
              <a:t>…..</a:t>
            </a:r>
            <a:r>
              <a:rPr lang="en-US" sz="6600" b="1" dirty="0" err="1"/>
              <a:t>የህዳሴ</a:t>
            </a:r>
            <a:r>
              <a:rPr lang="en-US" sz="6600" b="1" dirty="0"/>
              <a:t> </a:t>
            </a:r>
            <a:r>
              <a:rPr lang="en-US" sz="6600" b="1" dirty="0" err="1"/>
              <a:t>ቦንድ</a:t>
            </a:r>
            <a:r>
              <a:rPr lang="en-US" sz="6600" b="1" dirty="0"/>
              <a:t> </a:t>
            </a:r>
            <a:r>
              <a:rPr lang="en-US" sz="6600" b="1" dirty="0" err="1"/>
              <a:t>በሁለተኛ</a:t>
            </a:r>
            <a:r>
              <a:rPr lang="en-US" sz="6600" b="1" dirty="0"/>
              <a:t> </a:t>
            </a:r>
            <a:r>
              <a:rPr lang="en-US" sz="6600" b="1" dirty="0" err="1"/>
              <a:t>ወገን</a:t>
            </a:r>
            <a:r>
              <a:rPr lang="en-US" sz="6600" b="1" dirty="0"/>
              <a:t> </a:t>
            </a:r>
            <a:r>
              <a:rPr lang="en-US" sz="6600" b="1" dirty="0" err="1"/>
              <a:t>ስም</a:t>
            </a:r>
            <a:r>
              <a:rPr lang="en-US" sz="6600" b="1" dirty="0"/>
              <a:t> </a:t>
            </a:r>
            <a:r>
              <a:rPr lang="en-US" sz="6600" b="1" dirty="0" err="1"/>
              <a:t>ስለመግዛት</a:t>
            </a:r>
            <a:r>
              <a:rPr lang="en-US" sz="6600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1976" y="3624079"/>
            <a:ext cx="20005674" cy="989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5400" dirty="0" err="1"/>
              <a:t>የህዳሴ</a:t>
            </a:r>
            <a:r>
              <a:rPr lang="en-US" sz="5400" dirty="0"/>
              <a:t> </a:t>
            </a:r>
            <a:r>
              <a:rPr lang="en-US" sz="5400" dirty="0" err="1"/>
              <a:t>ቦንድን</a:t>
            </a:r>
            <a:r>
              <a:rPr lang="en-US" sz="5400" dirty="0"/>
              <a:t> </a:t>
            </a:r>
            <a:r>
              <a:rPr lang="en-US" sz="5400" dirty="0" err="1"/>
              <a:t>ለሌላ</a:t>
            </a:r>
            <a:r>
              <a:rPr lang="en-US" sz="5400" dirty="0"/>
              <a:t> </a:t>
            </a:r>
            <a:r>
              <a:rPr lang="en-US" sz="5400" dirty="0" err="1"/>
              <a:t>ሰው</a:t>
            </a:r>
            <a:r>
              <a:rPr lang="en-US" sz="5400" dirty="0"/>
              <a:t> </a:t>
            </a:r>
            <a:r>
              <a:rPr lang="en-US" sz="5400" dirty="0" err="1"/>
              <a:t>መግዛት</a:t>
            </a:r>
            <a:r>
              <a:rPr lang="en-US" sz="5400" dirty="0"/>
              <a:t> </a:t>
            </a:r>
            <a:r>
              <a:rPr lang="en-US" sz="5400" dirty="0" err="1"/>
              <a:t>ይቻላል</a:t>
            </a:r>
            <a:r>
              <a:rPr lang="en-US" sz="5400" dirty="0"/>
              <a:t>፤ </a:t>
            </a:r>
            <a:r>
              <a:rPr lang="en-US" sz="5400" dirty="0" err="1"/>
              <a:t>ቦንዱ</a:t>
            </a:r>
            <a:r>
              <a:rPr lang="en-US" sz="5400" dirty="0"/>
              <a:t> </a:t>
            </a:r>
            <a:r>
              <a:rPr lang="en-US" sz="5400" dirty="0" err="1"/>
              <a:t>ላይ</a:t>
            </a:r>
            <a:r>
              <a:rPr lang="en-US" sz="5400" dirty="0"/>
              <a:t> </a:t>
            </a:r>
            <a:r>
              <a:rPr lang="en-US" sz="5400" dirty="0" err="1"/>
              <a:t>የሚፃፈዉ</a:t>
            </a:r>
            <a:r>
              <a:rPr lang="en-US" sz="5400" dirty="0"/>
              <a:t> </a:t>
            </a:r>
            <a:r>
              <a:rPr lang="en-US" sz="5400" dirty="0" err="1"/>
              <a:t>ግን</a:t>
            </a:r>
            <a:r>
              <a:rPr lang="en-US" sz="5400" dirty="0"/>
              <a:t> </a:t>
            </a:r>
            <a:r>
              <a:rPr lang="en-US" sz="5400" dirty="0" err="1"/>
              <a:t>የተገዛለት</a:t>
            </a:r>
            <a:r>
              <a:rPr lang="en-US" sz="5400" dirty="0"/>
              <a:t> </a:t>
            </a:r>
            <a:r>
              <a:rPr lang="en-US" sz="5400" dirty="0" err="1"/>
              <a:t>ሰዉ</a:t>
            </a:r>
            <a:r>
              <a:rPr lang="en-US" sz="5400" dirty="0"/>
              <a:t> </a:t>
            </a:r>
            <a:r>
              <a:rPr lang="en-US" sz="5400" dirty="0" err="1"/>
              <a:t>ስም</a:t>
            </a:r>
            <a:r>
              <a:rPr lang="en-US" sz="5400" dirty="0"/>
              <a:t> </a:t>
            </a:r>
            <a:r>
              <a:rPr lang="en-US" sz="5400" dirty="0" err="1"/>
              <a:t>መሆን</a:t>
            </a:r>
            <a:r>
              <a:rPr lang="en-US" sz="5400" dirty="0"/>
              <a:t> </a:t>
            </a:r>
            <a:r>
              <a:rPr lang="en-US" sz="5400" dirty="0" err="1"/>
              <a:t>አለበት</a:t>
            </a:r>
            <a:endParaRPr lang="en-US" sz="5400" dirty="0"/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5400" dirty="0" err="1"/>
              <a:t>ለአቅመ</a:t>
            </a:r>
            <a:r>
              <a:rPr lang="en-US" sz="5400" dirty="0"/>
              <a:t> </a:t>
            </a:r>
            <a:r>
              <a:rPr lang="en-US" sz="5400" dirty="0" err="1"/>
              <a:t>አዳም</a:t>
            </a:r>
            <a:r>
              <a:rPr lang="en-US" sz="5400" dirty="0"/>
              <a:t>/</a:t>
            </a:r>
            <a:r>
              <a:rPr lang="en-US" sz="5400" dirty="0" err="1"/>
              <a:t>ሔዋን</a:t>
            </a:r>
            <a:r>
              <a:rPr lang="en-US" sz="5400" dirty="0"/>
              <a:t> </a:t>
            </a:r>
            <a:r>
              <a:rPr lang="en-US" sz="5400" dirty="0" err="1"/>
              <a:t>ላልደረሱ</a:t>
            </a:r>
            <a:r>
              <a:rPr lang="en-US" sz="5400" dirty="0"/>
              <a:t> </a:t>
            </a:r>
            <a:r>
              <a:rPr lang="en-US" sz="5400" dirty="0" err="1"/>
              <a:t>ልጆች</a:t>
            </a:r>
            <a:r>
              <a:rPr lang="en-US" sz="5400" dirty="0"/>
              <a:t> </a:t>
            </a:r>
            <a:r>
              <a:rPr lang="en-US" sz="5400" dirty="0" err="1"/>
              <a:t>በወላጆቻቸው</a:t>
            </a:r>
            <a:r>
              <a:rPr lang="en-US" sz="5400" dirty="0"/>
              <a:t> </a:t>
            </a:r>
            <a:r>
              <a:rPr lang="en-US" sz="5400" dirty="0" err="1"/>
              <a:t>ወይም</a:t>
            </a:r>
            <a:r>
              <a:rPr lang="en-US" sz="5400" dirty="0"/>
              <a:t> </a:t>
            </a:r>
            <a:r>
              <a:rPr lang="en-US" sz="5400" dirty="0" err="1"/>
              <a:t>አሳዳጊዎቻቸው</a:t>
            </a:r>
            <a:r>
              <a:rPr lang="en-US" sz="5400" dirty="0"/>
              <a:t>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5400" dirty="0" err="1"/>
              <a:t>አማካኝነት</a:t>
            </a:r>
            <a:r>
              <a:rPr lang="en-US" sz="5400" dirty="0"/>
              <a:t> </a:t>
            </a:r>
            <a:r>
              <a:rPr lang="en-US" sz="5400" dirty="0" err="1"/>
              <a:t>በቦንዱ</a:t>
            </a:r>
            <a:r>
              <a:rPr lang="en-US" sz="5400" dirty="0"/>
              <a:t> </a:t>
            </a:r>
            <a:r>
              <a:rPr lang="en-US" sz="5400" dirty="0" err="1"/>
              <a:t>ላይ</a:t>
            </a:r>
            <a:r>
              <a:rPr lang="en-US" sz="5400" dirty="0"/>
              <a:t> </a:t>
            </a:r>
            <a:r>
              <a:rPr lang="en-US" sz="5400" dirty="0" err="1"/>
              <a:t>የልጁን</a:t>
            </a:r>
            <a:r>
              <a:rPr lang="en-US" sz="5400" dirty="0"/>
              <a:t>/</a:t>
            </a:r>
            <a:r>
              <a:rPr lang="en-US" sz="5400" dirty="0" err="1"/>
              <a:t>ቷን</a:t>
            </a:r>
            <a:r>
              <a:rPr lang="en-US" sz="5400" dirty="0"/>
              <a:t> </a:t>
            </a:r>
            <a:r>
              <a:rPr lang="en-US" sz="5400" dirty="0" err="1"/>
              <a:t>ስም</a:t>
            </a:r>
            <a:r>
              <a:rPr lang="en-US" sz="5400" dirty="0"/>
              <a:t> </a:t>
            </a:r>
            <a:r>
              <a:rPr lang="en-US" sz="5400" dirty="0" err="1"/>
              <a:t>በመፃፍና</a:t>
            </a:r>
            <a:r>
              <a:rPr lang="en-US" sz="5400" dirty="0"/>
              <a:t> "</a:t>
            </a:r>
            <a:r>
              <a:rPr lang="en-US" sz="5400" dirty="0" err="1"/>
              <a:t>ስለ</a:t>
            </a:r>
            <a:r>
              <a:rPr lang="en-US" sz="5400" dirty="0"/>
              <a:t>" </a:t>
            </a:r>
            <a:r>
              <a:rPr lang="en-US" sz="5400" dirty="0" err="1"/>
              <a:t>ብለው</a:t>
            </a:r>
            <a:r>
              <a:rPr lang="en-US" sz="5400" dirty="0"/>
              <a:t> </a:t>
            </a:r>
            <a:r>
              <a:rPr lang="en-US" sz="5400" dirty="0" err="1"/>
              <a:t>በመፈረም</a:t>
            </a:r>
            <a:r>
              <a:rPr lang="en-US" sz="5400" dirty="0"/>
              <a:t>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5400" dirty="0" err="1"/>
              <a:t>ቦንዱን</a:t>
            </a:r>
            <a:r>
              <a:rPr lang="en-US" sz="5400" dirty="0"/>
              <a:t> </a:t>
            </a:r>
            <a:r>
              <a:rPr lang="en-US" sz="5400" dirty="0" err="1"/>
              <a:t>መግዛት</a:t>
            </a:r>
            <a:r>
              <a:rPr lang="en-US" sz="5400" dirty="0"/>
              <a:t> </a:t>
            </a:r>
            <a:r>
              <a:rPr lang="en-US" sz="5400" dirty="0" err="1"/>
              <a:t>ይችላሉ</a:t>
            </a:r>
            <a:endParaRPr lang="en-US" sz="5400" dirty="0"/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5400" dirty="0" err="1"/>
              <a:t>ልጁ</a:t>
            </a:r>
            <a:r>
              <a:rPr lang="en-US" sz="5400" dirty="0"/>
              <a:t>/</a:t>
            </a:r>
            <a:r>
              <a:rPr lang="en-US" sz="5400" dirty="0" err="1"/>
              <a:t>ልጅ</a:t>
            </a:r>
            <a:r>
              <a:rPr lang="am-ET" sz="5400" dirty="0">
                <a:latin typeface="Ebrima"/>
                <a:ea typeface="Ebrima"/>
                <a:cs typeface="Ebrima"/>
              </a:rPr>
              <a:t>ቷ</a:t>
            </a:r>
            <a:r>
              <a:rPr lang="en-US" sz="5400" dirty="0"/>
              <a:t> 18 </a:t>
            </a:r>
            <a:r>
              <a:rPr lang="en-US" sz="5400" dirty="0" err="1"/>
              <a:t>ዓመት</a:t>
            </a:r>
            <a:r>
              <a:rPr lang="en-US" sz="5400" dirty="0"/>
              <a:t> </a:t>
            </a:r>
            <a:r>
              <a:rPr lang="en-US" sz="5400" dirty="0" err="1"/>
              <a:t>እስክሞላዉ</a:t>
            </a:r>
            <a:r>
              <a:rPr lang="en-US" sz="5400" dirty="0"/>
              <a:t>/ት </a:t>
            </a:r>
            <a:r>
              <a:rPr lang="en-US" sz="5400" dirty="0" err="1"/>
              <a:t>ድረስ</a:t>
            </a:r>
            <a:r>
              <a:rPr lang="en-US" sz="5400" dirty="0"/>
              <a:t> </a:t>
            </a:r>
            <a:r>
              <a:rPr lang="en-US" sz="5400" dirty="0" err="1"/>
              <a:t>ከቦንዱ</a:t>
            </a:r>
            <a:r>
              <a:rPr lang="en-US" sz="5400" dirty="0"/>
              <a:t> </a:t>
            </a:r>
            <a:r>
              <a:rPr lang="en-US" sz="5400" dirty="0" err="1"/>
              <a:t>የሚገኘዉ</a:t>
            </a:r>
            <a:r>
              <a:rPr lang="en-US" sz="5400" dirty="0"/>
              <a:t> </a:t>
            </a:r>
            <a:r>
              <a:rPr lang="en-US" sz="5400" dirty="0" err="1"/>
              <a:t>ጥቅም</a:t>
            </a:r>
            <a:r>
              <a:rPr lang="en-US" sz="5400" dirty="0"/>
              <a:t>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5400" dirty="0" err="1"/>
              <a:t>እንዲቀመጥ</a:t>
            </a:r>
            <a:r>
              <a:rPr lang="en-US" sz="5400" dirty="0"/>
              <a:t> </a:t>
            </a:r>
            <a:r>
              <a:rPr lang="en-US" sz="5400" dirty="0" err="1"/>
              <a:t>ወላጅ</a:t>
            </a:r>
            <a:r>
              <a:rPr lang="en-US" sz="5400" dirty="0"/>
              <a:t>/</a:t>
            </a:r>
            <a:r>
              <a:rPr lang="en-US" sz="5400" dirty="0" err="1"/>
              <a:t>አሳዳጊ</a:t>
            </a:r>
            <a:r>
              <a:rPr lang="en-US" sz="5400" dirty="0"/>
              <a:t> </a:t>
            </a:r>
            <a:r>
              <a:rPr lang="en-US" sz="5400" dirty="0" err="1"/>
              <a:t>በፍርማዉ</a:t>
            </a:r>
            <a:r>
              <a:rPr lang="en-US" sz="5400" dirty="0"/>
              <a:t> </a:t>
            </a:r>
            <a:r>
              <a:rPr lang="en-US" sz="5400" dirty="0" err="1"/>
              <a:t>ያረጋግጣል</a:t>
            </a:r>
            <a:r>
              <a:rPr lang="en-US" sz="5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287"/>
            <a:ext cx="38459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666666"/>
                </a:solidFill>
              </a:rPr>
              <a:t>የቀጠለ</a:t>
            </a:r>
            <a:r>
              <a:rPr lang="en-US" sz="7200" b="1" dirty="0">
                <a:solidFill>
                  <a:srgbClr val="666666"/>
                </a:solidFill>
              </a:rPr>
              <a:t>…</a:t>
            </a:r>
            <a:endParaRPr lang="en-US" sz="5400" b="1" dirty="0"/>
          </a:p>
        </p:txBody>
      </p:sp>
    </p:spTree>
  </p:cSld>
  <p:clrMapOvr>
    <a:masterClrMapping/>
  </p:clrMapOvr>
  <p:transition spd="med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4" name="TextBox 1049043"/>
          <p:cNvSpPr txBox="1"/>
          <p:nvPr/>
        </p:nvSpPr>
        <p:spPr>
          <a:xfrm>
            <a:off x="742950" y="1285875"/>
            <a:ext cx="21002625" cy="14629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2057400" lvl="4" indent="-446455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/>
              <a:t>8. </a:t>
            </a:r>
            <a:r>
              <a:rPr lang="en-US" sz="8000" b="1" dirty="0" err="1"/>
              <a:t>የህዳሴ</a:t>
            </a:r>
            <a:r>
              <a:rPr lang="en-US" sz="8000" b="1" dirty="0"/>
              <a:t> </a:t>
            </a:r>
            <a:r>
              <a:rPr lang="en-US" sz="8000" b="1" dirty="0" err="1"/>
              <a:t>ቦንድ</a:t>
            </a:r>
            <a:r>
              <a:rPr lang="en-US" sz="8000" b="1" dirty="0"/>
              <a:t> </a:t>
            </a:r>
            <a:r>
              <a:rPr lang="en-US" sz="8000" b="1" dirty="0" err="1"/>
              <a:t>የዋና</a:t>
            </a:r>
            <a:r>
              <a:rPr lang="en-US" sz="8000" b="1" dirty="0"/>
              <a:t> </a:t>
            </a:r>
            <a:r>
              <a:rPr lang="en-US" sz="8000" b="1" dirty="0" err="1"/>
              <a:t>ገንዘብ</a:t>
            </a:r>
            <a:r>
              <a:rPr lang="en-US" sz="8000" b="1" dirty="0"/>
              <a:t> </a:t>
            </a:r>
            <a:r>
              <a:rPr lang="en-US" sz="8000" b="1" dirty="0" err="1"/>
              <a:t>የመክፍያ</a:t>
            </a:r>
            <a:r>
              <a:rPr lang="en-US" sz="8000" b="1" dirty="0"/>
              <a:t> </a:t>
            </a:r>
            <a:r>
              <a:rPr lang="en-US" sz="8000" b="1" dirty="0" err="1"/>
              <a:t>ሁኔታ</a:t>
            </a:r>
            <a:r>
              <a:rPr lang="en-US" sz="8000" b="1" dirty="0"/>
              <a:t> </a:t>
            </a:r>
            <a:endParaRPr lang="en-US" altLang="en-US" sz="8000" b="1" dirty="0">
              <a:latin typeface="Verdana" pitchFamily="34" charset="0"/>
              <a:ea typeface="Verdana" pitchFamily="34" charset="0"/>
              <a:sym typeface="Gill Sans"/>
            </a:endParaRPr>
          </a:p>
        </p:txBody>
      </p:sp>
      <p:sp>
        <p:nvSpPr>
          <p:cNvPr id="1049045" name="Rectangle 1049044"/>
          <p:cNvSpPr/>
          <p:nvPr/>
        </p:nvSpPr>
        <p:spPr>
          <a:xfrm>
            <a:off x="3322636" y="4229100"/>
            <a:ext cx="201611" cy="895032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pic>
        <p:nvPicPr>
          <p:cNvPr id="2097209" name="Picture 209720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130924"/>
            <a:ext cx="3322637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771900" y="4543425"/>
            <a:ext cx="19116675" cy="83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5400" dirty="0" err="1"/>
              <a:t>ቦንድ</a:t>
            </a:r>
            <a:r>
              <a:rPr lang="en-US" sz="5400" dirty="0"/>
              <a:t> </a:t>
            </a:r>
            <a:r>
              <a:rPr lang="en-US" sz="5400" dirty="0" err="1"/>
              <a:t>የገዛ</a:t>
            </a:r>
            <a:r>
              <a:rPr lang="en-US" sz="5400" dirty="0"/>
              <a:t> </a:t>
            </a:r>
            <a:r>
              <a:rPr lang="en-US" sz="5400" dirty="0" err="1"/>
              <a:t>ሰው</a:t>
            </a:r>
            <a:r>
              <a:rPr lang="en-US" sz="5400" dirty="0"/>
              <a:t> </a:t>
            </a:r>
            <a:r>
              <a:rPr lang="en-US" sz="5400" dirty="0" err="1"/>
              <a:t>የቦንዱ</a:t>
            </a:r>
            <a:r>
              <a:rPr lang="en-US" sz="5400" dirty="0"/>
              <a:t> </a:t>
            </a:r>
            <a:r>
              <a:rPr lang="en-US" sz="5400" dirty="0" err="1"/>
              <a:t>የጊዜ</a:t>
            </a:r>
            <a:r>
              <a:rPr lang="en-US" sz="5400" dirty="0"/>
              <a:t> </a:t>
            </a:r>
            <a:r>
              <a:rPr lang="en-US" sz="5400" dirty="0" err="1"/>
              <a:t>ገደብ</a:t>
            </a:r>
            <a:r>
              <a:rPr lang="en-US" sz="5400" dirty="0"/>
              <a:t> </a:t>
            </a:r>
            <a:r>
              <a:rPr lang="en-US" sz="5400" dirty="0" err="1"/>
              <a:t>ሲጠናቀቅ</a:t>
            </a:r>
            <a:r>
              <a:rPr lang="en-US" sz="5400" dirty="0"/>
              <a:t> </a:t>
            </a:r>
            <a:r>
              <a:rPr lang="en-US" sz="5400" dirty="0" err="1"/>
              <a:t>ዋናውን</a:t>
            </a:r>
            <a:r>
              <a:rPr lang="en-US" sz="5400" dirty="0"/>
              <a:t> </a:t>
            </a:r>
            <a:r>
              <a:rPr lang="en-US" sz="5400" dirty="0" err="1"/>
              <a:t>ተመላሽ</a:t>
            </a:r>
            <a:r>
              <a:rPr lang="en-US" sz="5400" dirty="0"/>
              <a:t> </a:t>
            </a:r>
            <a:r>
              <a:rPr lang="en-US" sz="5400" dirty="0" err="1"/>
              <a:t>ገንዘብ</a:t>
            </a:r>
            <a:r>
              <a:rPr lang="en-US" sz="5400" dirty="0"/>
              <a:t>፡-</a:t>
            </a:r>
            <a:endParaRPr lang="en-AU" dirty="0"/>
          </a:p>
          <a:p>
            <a:pPr marL="1600200" lvl="2" indent="-6858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5400" dirty="0" err="1"/>
              <a:t>በውጭ</a:t>
            </a:r>
            <a:r>
              <a:rPr lang="en-US" sz="5400" dirty="0"/>
              <a:t> </a:t>
            </a:r>
            <a:r>
              <a:rPr lang="en-US" sz="5400" dirty="0" err="1"/>
              <a:t>ምንዛሪ</a:t>
            </a:r>
            <a:r>
              <a:rPr lang="en-US" sz="5400" dirty="0"/>
              <a:t> </a:t>
            </a:r>
            <a:r>
              <a:rPr lang="en-US" sz="5400" dirty="0" err="1"/>
              <a:t>ሊወስድ</a:t>
            </a:r>
            <a:r>
              <a:rPr lang="en-US" sz="5400" dirty="0"/>
              <a:t>፣ 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endParaRPr lang="en-AU" sz="5400" dirty="0"/>
          </a:p>
          <a:p>
            <a:pPr marL="1600200" lvl="2" indent="-685800">
              <a:buFont typeface="Wingdings" pitchFamily="2" charset="2"/>
              <a:buChar char="Ø"/>
            </a:pPr>
            <a:r>
              <a:rPr lang="en-US" sz="5400" dirty="0"/>
              <a:t> </a:t>
            </a:r>
            <a:r>
              <a:rPr lang="en-US" sz="5400" dirty="0" err="1"/>
              <a:t>በውጭ</a:t>
            </a:r>
            <a:r>
              <a:rPr lang="en-US" sz="5400" dirty="0"/>
              <a:t> </a:t>
            </a:r>
            <a:r>
              <a:rPr lang="en-US" sz="5400" dirty="0" err="1"/>
              <a:t>ምንዛሪ</a:t>
            </a:r>
            <a:r>
              <a:rPr lang="en-US" sz="5400" dirty="0"/>
              <a:t> </a:t>
            </a:r>
            <a:r>
              <a:rPr lang="en-US" sz="5400" dirty="0" err="1"/>
              <a:t>ወይም</a:t>
            </a:r>
            <a:r>
              <a:rPr lang="en-US" sz="5400" dirty="0"/>
              <a:t> </a:t>
            </a:r>
            <a:r>
              <a:rPr lang="en-US" sz="5400" dirty="0" err="1"/>
              <a:t>በብር</a:t>
            </a:r>
            <a:r>
              <a:rPr lang="en-US" sz="5400" dirty="0"/>
              <a:t> </a:t>
            </a:r>
            <a:r>
              <a:rPr lang="en-US" sz="5400" dirty="0" err="1"/>
              <a:t>በከፈተው</a:t>
            </a:r>
            <a:r>
              <a:rPr lang="en-US" sz="5400" dirty="0"/>
              <a:t>/</a:t>
            </a:r>
            <a:r>
              <a:rPr lang="en-US" sz="5400" dirty="0" err="1"/>
              <a:t>በሚከፍተው</a:t>
            </a:r>
            <a:r>
              <a:rPr lang="en-US" sz="5400" dirty="0"/>
              <a:t> </a:t>
            </a:r>
            <a:r>
              <a:rPr lang="en-US" sz="5400" dirty="0" err="1"/>
              <a:t>ሂሳብ</a:t>
            </a:r>
            <a:r>
              <a:rPr lang="en-US" sz="5400" dirty="0"/>
              <a:t> </a:t>
            </a:r>
            <a:r>
              <a:rPr lang="en-US" sz="5400" dirty="0" err="1"/>
              <a:t>ገቢ</a:t>
            </a:r>
            <a:r>
              <a:rPr lang="en-US" sz="5400" dirty="0"/>
              <a:t>       </a:t>
            </a:r>
          </a:p>
          <a:p>
            <a:pPr marL="914400" lvl="2" indent="0"/>
            <a:r>
              <a:rPr lang="en-US" sz="5400" dirty="0"/>
              <a:t>      </a:t>
            </a:r>
            <a:r>
              <a:rPr lang="en-US" sz="5400" dirty="0" err="1"/>
              <a:t>ሊያደርገው</a:t>
            </a:r>
            <a:r>
              <a:rPr lang="en-US" sz="5400" dirty="0"/>
              <a:t>፣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AU" sz="5400" dirty="0"/>
          </a:p>
          <a:p>
            <a:pPr marL="1600200" lvl="2" indent="-685800">
              <a:buFont typeface="Wingdings" pitchFamily="2" charset="2"/>
              <a:buChar char="Ø"/>
            </a:pPr>
            <a:r>
              <a:rPr lang="en-US" sz="5400" dirty="0"/>
              <a:t> </a:t>
            </a:r>
            <a:r>
              <a:rPr lang="en-US" sz="5400" dirty="0" err="1"/>
              <a:t>ሌላ</a:t>
            </a:r>
            <a:r>
              <a:rPr lang="en-US" sz="5400" dirty="0"/>
              <a:t> </a:t>
            </a:r>
            <a:r>
              <a:rPr lang="en-US" sz="5400" dirty="0" err="1"/>
              <a:t>ተጨማሪ</a:t>
            </a:r>
            <a:r>
              <a:rPr lang="en-US" sz="5400" dirty="0"/>
              <a:t> </a:t>
            </a:r>
            <a:r>
              <a:rPr lang="en-US" sz="5400" dirty="0" err="1"/>
              <a:t>ቦንድ</a:t>
            </a:r>
            <a:r>
              <a:rPr lang="en-US" sz="5400" dirty="0"/>
              <a:t> </a:t>
            </a:r>
            <a:r>
              <a:rPr lang="en-US" sz="5400" dirty="0" err="1"/>
              <a:t>ሊገዛበት</a:t>
            </a:r>
            <a:r>
              <a:rPr lang="en-US" sz="5400" dirty="0"/>
              <a:t> ፤</a:t>
            </a:r>
            <a:r>
              <a:rPr lang="en-US" sz="5400" dirty="0" err="1"/>
              <a:t>ወይም</a:t>
            </a:r>
            <a:r>
              <a:rPr lang="en-US" sz="5400" dirty="0"/>
              <a:t> </a:t>
            </a:r>
          </a:p>
          <a:p>
            <a:pPr marL="914400" lvl="2" indent="0"/>
            <a:endParaRPr lang="en-AU" sz="5400" dirty="0"/>
          </a:p>
          <a:p>
            <a:pPr marL="1600200" lvl="2" indent="-685800">
              <a:buFont typeface="Wingdings" pitchFamily="2" charset="2"/>
              <a:buChar char="Ø"/>
            </a:pPr>
            <a:r>
              <a:rPr lang="en-US" sz="5400" dirty="0"/>
              <a:t> </a:t>
            </a:r>
            <a:r>
              <a:rPr lang="en-US" sz="5400" dirty="0" err="1"/>
              <a:t>ከውጭ</a:t>
            </a:r>
            <a:r>
              <a:rPr lang="en-US" sz="5400" dirty="0"/>
              <a:t> </a:t>
            </a:r>
            <a:r>
              <a:rPr lang="en-US" sz="5400" dirty="0" err="1"/>
              <a:t>ለሚገቡ</a:t>
            </a:r>
            <a:r>
              <a:rPr lang="en-US" sz="5400" dirty="0"/>
              <a:t> </a:t>
            </a:r>
            <a:r>
              <a:rPr lang="en-US" sz="5400" dirty="0" err="1"/>
              <a:t>ዕቃዎች</a:t>
            </a:r>
            <a:r>
              <a:rPr lang="en-US" sz="5400" dirty="0"/>
              <a:t> </a:t>
            </a:r>
            <a:r>
              <a:rPr lang="en-US" sz="5400" dirty="0" err="1"/>
              <a:t>ክፍያ</a:t>
            </a:r>
            <a:r>
              <a:rPr lang="en-US" sz="5400" dirty="0"/>
              <a:t> </a:t>
            </a:r>
            <a:r>
              <a:rPr lang="en-US" sz="5400" dirty="0" err="1"/>
              <a:t>ሊፈፅምበት</a:t>
            </a:r>
            <a:r>
              <a:rPr lang="en-US" sz="5400" dirty="0"/>
              <a:t> </a:t>
            </a:r>
            <a:r>
              <a:rPr lang="en-US" sz="5400" dirty="0" err="1"/>
              <a:t>ይችላል</a:t>
            </a:r>
            <a:r>
              <a:rPr lang="en-US" sz="5400" dirty="0"/>
              <a:t>፡፡  </a:t>
            </a:r>
            <a:endParaRPr lang="en-AU" sz="5400" dirty="0"/>
          </a:p>
        </p:txBody>
      </p:sp>
    </p:spTree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Freeform 1048595"/>
          <p:cNvSpPr/>
          <p:nvPr/>
        </p:nvSpPr>
        <p:spPr>
          <a:xfrm rot="5400000">
            <a:off x="-5663406" y="3777457"/>
            <a:ext cx="12352338" cy="3663950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Malgun Gothic Semilight"/>
              <a:ea typeface="Malgun Gothic Semilight"/>
            </a:endParaRPr>
          </a:p>
        </p:txBody>
      </p:sp>
      <p:sp>
        <p:nvSpPr>
          <p:cNvPr id="1048597" name="TextBox 1048596"/>
          <p:cNvSpPr txBox="1"/>
          <p:nvPr/>
        </p:nvSpPr>
        <p:spPr>
          <a:xfrm>
            <a:off x="6823342" y="1990725"/>
            <a:ext cx="922655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US" altLang="en-US" sz="9600" b="1" dirty="0" err="1">
                <a:solidFill>
                  <a:schemeClr val="tx1"/>
                </a:solidFill>
                <a:latin typeface="Malgun Gothic Semilight"/>
                <a:ea typeface="Malgun Gothic Semilight"/>
              </a:rPr>
              <a:t>ዋና</a:t>
            </a:r>
            <a:r>
              <a:rPr lang="en-US" altLang="en-US" sz="9600" b="1" dirty="0">
                <a:solidFill>
                  <a:schemeClr val="tx1"/>
                </a:solidFill>
                <a:latin typeface="Malgun Gothic Semilight"/>
                <a:ea typeface="Malgun Gothic Semilight"/>
              </a:rPr>
              <a:t> </a:t>
            </a:r>
            <a:r>
              <a:rPr lang="en-US" altLang="en-US" sz="9600" b="1" dirty="0" err="1">
                <a:solidFill>
                  <a:schemeClr val="tx1"/>
                </a:solidFill>
                <a:latin typeface="Malgun Gothic Semilight"/>
                <a:ea typeface="Malgun Gothic Semilight"/>
              </a:rPr>
              <a:t>ዋና</a:t>
            </a:r>
            <a:r>
              <a:rPr lang="en-US" altLang="en-US" sz="9600" b="1" dirty="0">
                <a:solidFill>
                  <a:schemeClr val="tx1"/>
                </a:solidFill>
                <a:latin typeface="Malgun Gothic Semilight"/>
                <a:ea typeface="Malgun Gothic Semilight"/>
              </a:rPr>
              <a:t> </a:t>
            </a:r>
            <a:r>
              <a:rPr lang="en-US" altLang="en-US" sz="9600" b="1" dirty="0" err="1">
                <a:solidFill>
                  <a:schemeClr val="tx1"/>
                </a:solidFill>
                <a:latin typeface="Malgun Gothic Semilight"/>
                <a:ea typeface="Malgun Gothic Semilight"/>
              </a:rPr>
              <a:t>ነጥቦች</a:t>
            </a:r>
            <a:endParaRPr lang="en-US" altLang="en-US" sz="6600" b="1" dirty="0">
              <a:solidFill>
                <a:schemeClr val="tx1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1048598" name="Rectangle 1048597"/>
          <p:cNvSpPr/>
          <p:nvPr/>
        </p:nvSpPr>
        <p:spPr>
          <a:xfrm>
            <a:off x="1440657" y="3867109"/>
            <a:ext cx="201612" cy="1000442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1048599" name="TextBox 1048598"/>
          <p:cNvSpPr txBox="1"/>
          <p:nvPr/>
        </p:nvSpPr>
        <p:spPr>
          <a:xfrm>
            <a:off x="1944687" y="7853659"/>
            <a:ext cx="682751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b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342900" lvl="0" indent="-342900"/>
            <a:r>
              <a:rPr lang="en-GB" sz="60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3. </a:t>
            </a:r>
            <a:r>
              <a:rPr lang="am-ET" sz="60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የቦንድ የክፍያ ጊዜ</a:t>
            </a:r>
            <a:endParaRPr lang="en-US" altLang="en-US" sz="7200" b="1" dirty="0">
              <a:solidFill>
                <a:schemeClr val="tx1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1048600" name="Rectangle 1048599"/>
          <p:cNvSpPr/>
          <p:nvPr/>
        </p:nvSpPr>
        <p:spPr>
          <a:xfrm>
            <a:off x="10629900" y="3867109"/>
            <a:ext cx="203200" cy="1000442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1048601" name="Rectangle 1048600"/>
          <p:cNvSpPr/>
          <p:nvPr/>
        </p:nvSpPr>
        <p:spPr>
          <a:xfrm>
            <a:off x="1944687" y="6189699"/>
            <a:ext cx="72811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r>
              <a:rPr lang="en-GB" sz="60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2.</a:t>
            </a:r>
            <a:r>
              <a:rPr lang="am-ET" sz="6000" b="1" kern="1200" dirty="0">
                <a:solidFill>
                  <a:schemeClr val="tx1"/>
                </a:solidFill>
                <a:cs typeface="Times New Roman" pitchFamily="18" charset="0"/>
              </a:rPr>
              <a:t> የ</a:t>
            </a:r>
            <a:r>
              <a:rPr lang="am-ET" sz="60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ቦንድ ዋጋ</a:t>
            </a:r>
            <a:r>
              <a:rPr lang="en-US" altLang="en-US" sz="2800" b="1" dirty="0">
                <a:solidFill>
                  <a:schemeClr val="tx1"/>
                </a:solidFill>
                <a:latin typeface="Malgun Gothic Semilight"/>
                <a:ea typeface="Malgun Gothic Semilight"/>
              </a:rPr>
              <a:t>                           </a:t>
            </a:r>
          </a:p>
        </p:txBody>
      </p:sp>
      <p:sp>
        <p:nvSpPr>
          <p:cNvPr id="1048603" name="Rectangle 1048602"/>
          <p:cNvSpPr/>
          <p:nvPr/>
        </p:nvSpPr>
        <p:spPr>
          <a:xfrm>
            <a:off x="1944687" y="4608909"/>
            <a:ext cx="761618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r>
              <a:rPr lang="en-GB" sz="54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1. </a:t>
            </a:r>
            <a:r>
              <a:rPr lang="en-GB" sz="5400" b="1" kern="1200" dirty="0" err="1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የህዳሴ</a:t>
            </a:r>
            <a:r>
              <a:rPr lang="en-GB" sz="54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ቦንድ</a:t>
            </a:r>
            <a:r>
              <a:rPr lang="en-GB" sz="54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ባህሪያት</a:t>
            </a:r>
            <a:r>
              <a:rPr lang="en-GB" sz="54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 </a:t>
            </a:r>
            <a:endParaRPr lang="en-AU" sz="2800" b="1" dirty="0">
              <a:solidFill>
                <a:schemeClr val="tx1"/>
              </a:solidFill>
            </a:endParaRPr>
          </a:p>
        </p:txBody>
      </p:sp>
      <p:sp>
        <p:nvSpPr>
          <p:cNvPr id="1048605" name="Rectangle 1048604"/>
          <p:cNvSpPr/>
          <p:nvPr/>
        </p:nvSpPr>
        <p:spPr>
          <a:xfrm>
            <a:off x="1944687" y="9192487"/>
            <a:ext cx="11149013" cy="1920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latinLnBrk="0">
              <a:spcBef>
                <a:spcPct val="20000"/>
              </a:spcBef>
              <a:buSzPct val="80000"/>
            </a:pPr>
            <a:r>
              <a:rPr lang="en-GB" sz="5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4. </a:t>
            </a:r>
            <a:r>
              <a:rPr lang="am-ET" sz="5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ቦንድ </a:t>
            </a:r>
            <a:r>
              <a:rPr lang="en-US" sz="54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ለመግዛት </a:t>
            </a:r>
            <a:r>
              <a:rPr lang="am-ET" sz="5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መሟላት</a:t>
            </a:r>
            <a:endParaRPr lang="en-GB" sz="5400" b="1" kern="1200" dirty="0">
              <a:solidFill>
                <a:schemeClr val="tx1"/>
              </a:solidFill>
              <a:ea typeface="+mn-ea"/>
              <a:cs typeface="Times New Roman" pitchFamily="18" charset="0"/>
            </a:endParaRPr>
          </a:p>
          <a:p>
            <a:pPr lvl="0" latinLnBrk="0">
              <a:spcBef>
                <a:spcPct val="20000"/>
              </a:spcBef>
              <a:buSzPct val="80000"/>
            </a:pPr>
            <a:r>
              <a:rPr lang="en-GB" sz="54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    </a:t>
            </a:r>
            <a:r>
              <a:rPr lang="am-ET" sz="5400" b="1" kern="1200" dirty="0">
                <a:solidFill>
                  <a:schemeClr val="tx1"/>
                </a:solidFill>
                <a:cs typeface="Times New Roman" pitchFamily="18" charset="0"/>
              </a:rPr>
              <a:t>የሚገ</a:t>
            </a:r>
            <a:r>
              <a:rPr lang="en-US" sz="5400" b="1" kern="1200" dirty="0">
                <a:solidFill>
                  <a:schemeClr val="tx1"/>
                </a:solidFill>
                <a:latin typeface="Trebuchet MS"/>
                <a:cs typeface="Times New Roman" pitchFamily="18" charset="0"/>
              </a:rPr>
              <a:t>ባቸው ሁኔታዎች</a:t>
            </a:r>
            <a:endParaRPr lang="en-US" sz="5400" b="1" kern="1200" dirty="0">
              <a:solidFill>
                <a:schemeClr val="tx1"/>
              </a:solidFill>
              <a:latin typeface="Trebuchet MS"/>
              <a:ea typeface="+mn-ea"/>
              <a:cs typeface="Times New Roman" pitchFamily="18" charset="0"/>
            </a:endParaRPr>
          </a:p>
        </p:txBody>
      </p:sp>
      <p:sp>
        <p:nvSpPr>
          <p:cNvPr id="1048607" name="Rectangle 1048606"/>
          <p:cNvSpPr/>
          <p:nvPr/>
        </p:nvSpPr>
        <p:spPr>
          <a:xfrm>
            <a:off x="1944687" y="11424770"/>
            <a:ext cx="7489825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latinLnBrk="0">
              <a:spcBef>
                <a:spcPct val="20000"/>
              </a:spcBef>
              <a:buSzPct val="80000"/>
            </a:pPr>
            <a:r>
              <a:rPr lang="en-GB" sz="60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5. </a:t>
            </a:r>
            <a:r>
              <a:rPr lang="am-ET" sz="60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የቦን</a:t>
            </a:r>
            <a:r>
              <a:rPr lang="en-US" sz="60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ዱ </a:t>
            </a:r>
            <a:r>
              <a:rPr lang="am-ET" sz="60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ወለድ</a:t>
            </a:r>
            <a:endParaRPr lang="en-AU" sz="6000" b="1" kern="1200" dirty="0">
              <a:solidFill>
                <a:schemeClr val="tx1"/>
              </a:solidFill>
              <a:latin typeface="Trebuchet MS"/>
              <a:ea typeface="+mn-ea"/>
              <a:cs typeface="Times New Roman" pitchFamily="18" charset="0"/>
            </a:endParaRPr>
          </a:p>
          <a:p>
            <a:pPr marL="342900" lvl="0" indent="-342900" eaLnBrk="1" latinLnBrk="1"/>
            <a:endParaRPr lang="en-US" altLang="en-US" sz="2400" b="1" dirty="0">
              <a:solidFill>
                <a:schemeClr val="tx1"/>
              </a:solidFill>
              <a:latin typeface="Malgun Gothic Semilight"/>
              <a:ea typeface="Malgun Gothic Semilight"/>
            </a:endParaRPr>
          </a:p>
          <a:p>
            <a:pPr marL="342900" lvl="0" indent="-342900" eaLnBrk="1" latinLnBrk="1"/>
            <a:endParaRPr lang="en-US" altLang="en-US" sz="2400" b="1" dirty="0">
              <a:solidFill>
                <a:schemeClr val="tx1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1048608" name="Rectangle 1048607"/>
          <p:cNvSpPr/>
          <p:nvPr/>
        </p:nvSpPr>
        <p:spPr>
          <a:xfrm>
            <a:off x="11436617" y="4066041"/>
            <a:ext cx="9899415" cy="1920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latinLnBrk="0">
              <a:spcBef>
                <a:spcPct val="20000"/>
              </a:spcBef>
              <a:buSzPct val="80000"/>
            </a:pPr>
            <a:r>
              <a:rPr lang="en-GB" sz="5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6. </a:t>
            </a:r>
            <a:r>
              <a:rPr lang="am-ET" sz="5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ቦንዱን ለመግዛት አማራጭ</a:t>
            </a:r>
            <a:endParaRPr lang="en-GB" sz="5400" b="1" kern="1200" dirty="0">
              <a:solidFill>
                <a:schemeClr val="tx1"/>
              </a:solidFill>
              <a:ea typeface="+mn-ea"/>
              <a:cs typeface="Times New Roman" pitchFamily="18" charset="0"/>
            </a:endParaRPr>
          </a:p>
          <a:p>
            <a:pPr lvl="0" latinLnBrk="0">
              <a:spcBef>
                <a:spcPct val="20000"/>
              </a:spcBef>
              <a:buSzPct val="80000"/>
            </a:pP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   </a:t>
            </a:r>
            <a:r>
              <a:rPr lang="am-ET" sz="5400" b="1" kern="1200" dirty="0">
                <a:solidFill>
                  <a:schemeClr val="tx1"/>
                </a:solidFill>
                <a:cs typeface="Times New Roman" pitchFamily="18" charset="0"/>
              </a:rPr>
              <a:t>መንገዶች</a:t>
            </a:r>
            <a:endParaRPr lang="en-AU" sz="5400" b="1" kern="1200" dirty="0">
              <a:solidFill>
                <a:schemeClr val="tx1"/>
              </a:solidFill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98273" y="1318230"/>
            <a:ext cx="3171825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335017" y="6428155"/>
            <a:ext cx="13042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7.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የህዳሴ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ቦንድን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ለሁለተኛ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ወገን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ስለማስተላ</a:t>
            </a:r>
            <a:endParaRPr lang="en-GB" sz="5400" b="1" kern="12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  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ለፍና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በሁለተኛ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ወገን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ስም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ስለመግዛት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35017" y="8731006"/>
            <a:ext cx="12986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8. 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የህዳሴ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ቦንድ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ዋና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ገንዘብ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የመክፈያ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ሁኔታ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35017" y="10334944"/>
            <a:ext cx="12205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9.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በተለየ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ሁኔታ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የሚስተናገዱ</a:t>
            </a:r>
            <a:r>
              <a:rPr lang="en-GB" sz="5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5400" b="1" kern="1200" dirty="0" err="1">
                <a:solidFill>
                  <a:schemeClr val="tx1"/>
                </a:solidFill>
                <a:cs typeface="Times New Roman" pitchFamily="18" charset="0"/>
              </a:rPr>
              <a:t>ገጠመኞች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5" name="Rectangle 1049044"/>
          <p:cNvSpPr/>
          <p:nvPr/>
        </p:nvSpPr>
        <p:spPr>
          <a:xfrm>
            <a:off x="3322636" y="3657600"/>
            <a:ext cx="201611" cy="895032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pic>
        <p:nvPicPr>
          <p:cNvPr id="2097209" name="Picture 209720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130924"/>
            <a:ext cx="3322637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423441" y="3102354"/>
            <a:ext cx="19916775" cy="1097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endParaRPr lang="en-AU" dirty="0"/>
          </a:p>
          <a:p>
            <a:pPr marL="1600200" lvl="2" indent="-6858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5400" dirty="0" err="1"/>
              <a:t>የተገዛ</a:t>
            </a:r>
            <a:r>
              <a:rPr lang="en-US" sz="5400" dirty="0"/>
              <a:t> </a:t>
            </a:r>
            <a:r>
              <a:rPr lang="en-US" sz="5400" dirty="0" err="1"/>
              <a:t>ቦንድ</a:t>
            </a:r>
            <a:r>
              <a:rPr lang="en-US" sz="5400" dirty="0"/>
              <a:t> </a:t>
            </a:r>
            <a:r>
              <a:rPr lang="en-US" sz="5400" dirty="0" err="1"/>
              <a:t>የመመለሻ</a:t>
            </a:r>
            <a:r>
              <a:rPr lang="en-US" sz="5400" dirty="0"/>
              <a:t> </a:t>
            </a:r>
            <a:r>
              <a:rPr lang="en-US" sz="5400" dirty="0" err="1"/>
              <a:t>ግዜ</a:t>
            </a:r>
            <a:r>
              <a:rPr lang="en-US" sz="5400" dirty="0"/>
              <a:t> </a:t>
            </a:r>
            <a:r>
              <a:rPr lang="en-US" sz="5400" dirty="0" err="1"/>
              <a:t>ስደርስ</a:t>
            </a:r>
            <a:r>
              <a:rPr lang="en-US" sz="5400" dirty="0"/>
              <a:t> </a:t>
            </a:r>
            <a:r>
              <a:rPr lang="en-US" sz="5400" dirty="0" err="1"/>
              <a:t>የግዜ</a:t>
            </a:r>
            <a:r>
              <a:rPr lang="en-US" sz="5400" dirty="0"/>
              <a:t> </a:t>
            </a:r>
            <a:r>
              <a:rPr lang="en-US" sz="5400" dirty="0" err="1"/>
              <a:t>ገደቡን</a:t>
            </a:r>
            <a:r>
              <a:rPr lang="en-US" sz="5400" dirty="0"/>
              <a:t> </a:t>
            </a:r>
            <a:r>
              <a:rPr lang="en-US" sz="5400" dirty="0" err="1"/>
              <a:t>ማስረዘም</a:t>
            </a:r>
            <a:r>
              <a:rPr lang="en-US" sz="5400" dirty="0"/>
              <a:t> </a:t>
            </a:r>
            <a:r>
              <a:rPr lang="en-US" sz="5400" dirty="0" err="1"/>
              <a:t>አይቻልም</a:t>
            </a:r>
            <a:r>
              <a:rPr lang="en-US" sz="5400" dirty="0"/>
              <a:t>፤</a:t>
            </a:r>
          </a:p>
          <a:p>
            <a:pPr marL="914400" lvl="2" indent="0">
              <a:lnSpc>
                <a:spcPct val="150000"/>
              </a:lnSpc>
            </a:pPr>
            <a:r>
              <a:rPr lang="en-US" sz="5400" dirty="0"/>
              <a:t>    </a:t>
            </a:r>
            <a:r>
              <a:rPr lang="en-US" sz="5400" dirty="0" err="1"/>
              <a:t>ነገር</a:t>
            </a:r>
            <a:r>
              <a:rPr lang="en-US" sz="5400" dirty="0"/>
              <a:t> </a:t>
            </a:r>
            <a:r>
              <a:rPr lang="en-US" sz="5400" dirty="0" err="1"/>
              <a:t>ግን</a:t>
            </a:r>
            <a:r>
              <a:rPr lang="en-US" sz="5400" dirty="0"/>
              <a:t> </a:t>
            </a:r>
            <a:r>
              <a:rPr lang="en-US" sz="5400" dirty="0" err="1"/>
              <a:t>ሌላ</a:t>
            </a:r>
            <a:r>
              <a:rPr lang="en-US" sz="5400" dirty="0"/>
              <a:t> </a:t>
            </a:r>
            <a:r>
              <a:rPr lang="en-US" sz="5400" dirty="0" err="1"/>
              <a:t>ቦንድ</a:t>
            </a:r>
            <a:r>
              <a:rPr lang="en-US" sz="5400" dirty="0"/>
              <a:t> </a:t>
            </a:r>
            <a:r>
              <a:rPr lang="en-US" sz="5400" dirty="0" err="1"/>
              <a:t>መግዛት</a:t>
            </a:r>
            <a:r>
              <a:rPr lang="en-US" sz="5400" dirty="0"/>
              <a:t> </a:t>
            </a:r>
            <a:r>
              <a:rPr lang="en-US" sz="5400" dirty="0" err="1"/>
              <a:t>ይቻላል</a:t>
            </a:r>
            <a:r>
              <a:rPr lang="en-US" sz="5400" dirty="0"/>
              <a:t> ፡፡</a:t>
            </a:r>
            <a:endParaRPr lang="en-AU" sz="5400" dirty="0"/>
          </a:p>
          <a:p>
            <a:pPr marL="1600200" lvl="2" indent="-6858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5400" dirty="0"/>
              <a:t> </a:t>
            </a:r>
            <a:r>
              <a:rPr lang="en-US" sz="5400" dirty="0" err="1"/>
              <a:t>ቦንድ</a:t>
            </a:r>
            <a:r>
              <a:rPr lang="en-US" sz="5400" dirty="0"/>
              <a:t> </a:t>
            </a:r>
            <a:r>
              <a:rPr lang="en-US" sz="5400" dirty="0" err="1"/>
              <a:t>የገዛ</a:t>
            </a:r>
            <a:r>
              <a:rPr lang="en-US" sz="5400" dirty="0"/>
              <a:t> </a:t>
            </a:r>
            <a:r>
              <a:rPr lang="en-US" sz="5400" dirty="0" err="1"/>
              <a:t>ሰዉ</a:t>
            </a:r>
            <a:r>
              <a:rPr lang="en-US" sz="5400" dirty="0"/>
              <a:t> </a:t>
            </a:r>
            <a:r>
              <a:rPr lang="en-US" sz="5400" dirty="0" err="1"/>
              <a:t>ቦንዱን</a:t>
            </a:r>
            <a:r>
              <a:rPr lang="en-US" sz="5400" dirty="0"/>
              <a:t> </a:t>
            </a:r>
            <a:r>
              <a:rPr lang="en-US" sz="5400" dirty="0" err="1"/>
              <a:t>ለሁለተኛ</a:t>
            </a:r>
            <a:r>
              <a:rPr lang="en-US" sz="5400" dirty="0"/>
              <a:t> </a:t>
            </a:r>
            <a:r>
              <a:rPr lang="en-US" sz="5400" dirty="0" err="1"/>
              <a:t>ወገን</a:t>
            </a:r>
            <a:r>
              <a:rPr lang="en-US" sz="5400" dirty="0"/>
              <a:t> </a:t>
            </a:r>
            <a:r>
              <a:rPr lang="en-US" sz="5400" dirty="0" err="1"/>
              <a:t>ሳያስተላልፍ</a:t>
            </a:r>
            <a:r>
              <a:rPr lang="en-US" sz="5400" dirty="0"/>
              <a:t> </a:t>
            </a:r>
            <a:r>
              <a:rPr lang="en-US" sz="5400" dirty="0" err="1"/>
              <a:t>ብሞት</a:t>
            </a:r>
            <a:r>
              <a:rPr lang="en-US" sz="5400" dirty="0"/>
              <a:t> </a:t>
            </a:r>
            <a:r>
              <a:rPr lang="en-US" sz="5400" dirty="0" err="1"/>
              <a:t>ወራሾቹ</a:t>
            </a:r>
            <a:r>
              <a:rPr lang="en-US" sz="5400" dirty="0"/>
              <a:t> </a:t>
            </a:r>
            <a:r>
              <a:rPr lang="en-US" sz="5400" dirty="0" err="1"/>
              <a:t>የወራሽነት</a:t>
            </a:r>
            <a:r>
              <a:rPr lang="en-US" sz="5400" dirty="0"/>
              <a:t> </a:t>
            </a:r>
            <a:r>
              <a:rPr lang="en-US" sz="5400" dirty="0" err="1"/>
              <a:t>ማስረጃ</a:t>
            </a:r>
            <a:r>
              <a:rPr lang="en-US" sz="5400" dirty="0"/>
              <a:t> </a:t>
            </a:r>
            <a:r>
              <a:rPr lang="en-US" sz="5400" dirty="0" err="1"/>
              <a:t>በማምጣት</a:t>
            </a:r>
            <a:r>
              <a:rPr lang="en-US" sz="5400" dirty="0"/>
              <a:t> </a:t>
            </a:r>
            <a:r>
              <a:rPr lang="en-US" sz="5400" dirty="0" err="1"/>
              <a:t>የቦንዱን</a:t>
            </a:r>
            <a:r>
              <a:rPr lang="en-US" sz="5400" dirty="0"/>
              <a:t> </a:t>
            </a:r>
            <a:r>
              <a:rPr lang="en-US" sz="5400" dirty="0" err="1"/>
              <a:t>ዋናዉን</a:t>
            </a:r>
            <a:r>
              <a:rPr lang="en-US" sz="5400" dirty="0"/>
              <a:t> </a:t>
            </a:r>
            <a:r>
              <a:rPr lang="en-US" sz="5400" dirty="0" err="1"/>
              <a:t>ገንዘብና</a:t>
            </a:r>
            <a:r>
              <a:rPr lang="en-US" sz="5400" dirty="0"/>
              <a:t> </a:t>
            </a:r>
            <a:r>
              <a:rPr lang="en-US" sz="5400" dirty="0" err="1"/>
              <a:t>ከቦንዱ</a:t>
            </a:r>
            <a:r>
              <a:rPr lang="en-US" sz="5400" dirty="0"/>
              <a:t> </a:t>
            </a:r>
            <a:r>
              <a:rPr lang="en-US" sz="5400" dirty="0" err="1"/>
              <a:t>የሚገኘዉን</a:t>
            </a:r>
            <a:r>
              <a:rPr lang="en-US" sz="5400" dirty="0"/>
              <a:t> </a:t>
            </a:r>
            <a:r>
              <a:rPr lang="en-US" sz="5400" dirty="0" err="1"/>
              <a:t>ጥቅማጥቅም</a:t>
            </a:r>
            <a:r>
              <a:rPr lang="en-US" sz="5400" dirty="0"/>
              <a:t> </a:t>
            </a:r>
            <a:r>
              <a:rPr lang="en-US" sz="5400" dirty="0" err="1"/>
              <a:t>ማግኘት</a:t>
            </a:r>
            <a:r>
              <a:rPr lang="en-US" sz="5400" dirty="0"/>
              <a:t> </a:t>
            </a:r>
            <a:r>
              <a:rPr lang="en-US" sz="5400" dirty="0" err="1"/>
              <a:t>ይችላሉ</a:t>
            </a:r>
            <a:r>
              <a:rPr lang="en-US" sz="5400" dirty="0"/>
              <a:t>፡፡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AU" sz="5400" dirty="0"/>
          </a:p>
          <a:p>
            <a:pPr marL="1600200" lvl="2" indent="-6858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5400" dirty="0"/>
              <a:t> </a:t>
            </a:r>
            <a:r>
              <a:rPr lang="en-US" sz="5400" dirty="0" err="1"/>
              <a:t>ወራሹ</a:t>
            </a:r>
            <a:r>
              <a:rPr lang="en-US" sz="5400" dirty="0"/>
              <a:t> </a:t>
            </a:r>
            <a:r>
              <a:rPr lang="en-US" sz="5400" dirty="0" err="1"/>
              <a:t>በሀገር</a:t>
            </a:r>
            <a:r>
              <a:rPr lang="en-US" sz="5400" dirty="0"/>
              <a:t> </a:t>
            </a:r>
            <a:r>
              <a:rPr lang="en-US" sz="5400" dirty="0" err="1"/>
              <a:t>ዉስጥ</a:t>
            </a:r>
            <a:r>
              <a:rPr lang="en-US" sz="5400" dirty="0"/>
              <a:t> </a:t>
            </a:r>
            <a:r>
              <a:rPr lang="en-US" sz="5400" dirty="0" err="1"/>
              <a:t>የሚኖር</a:t>
            </a:r>
            <a:r>
              <a:rPr lang="en-US" sz="5400" dirty="0"/>
              <a:t> </a:t>
            </a:r>
            <a:r>
              <a:rPr lang="en-US" sz="5400" dirty="0" err="1"/>
              <a:t>ኢትዮጵያዊ</a:t>
            </a:r>
            <a:r>
              <a:rPr lang="en-US" sz="5400" dirty="0"/>
              <a:t> </a:t>
            </a:r>
            <a:r>
              <a:rPr lang="en-US" sz="5400" dirty="0" err="1"/>
              <a:t>ከሆነ</a:t>
            </a:r>
            <a:r>
              <a:rPr lang="en-US" sz="5400" dirty="0"/>
              <a:t> </a:t>
            </a:r>
            <a:r>
              <a:rPr lang="en-US" sz="5400" dirty="0" err="1"/>
              <a:t>ክፍያዉ</a:t>
            </a:r>
            <a:r>
              <a:rPr lang="en-US" sz="5400" dirty="0"/>
              <a:t> </a:t>
            </a:r>
            <a:r>
              <a:rPr lang="en-US" sz="5400" dirty="0" err="1"/>
              <a:t>የሚፈፀመዉ</a:t>
            </a:r>
            <a:r>
              <a:rPr lang="en-US" sz="5400" dirty="0"/>
              <a:t> </a:t>
            </a:r>
            <a:r>
              <a:rPr lang="en-US" sz="5400" dirty="0" err="1"/>
              <a:t>በብር</a:t>
            </a:r>
            <a:r>
              <a:rPr lang="en-US" sz="5400" dirty="0"/>
              <a:t> </a:t>
            </a:r>
            <a:r>
              <a:rPr lang="en-US" sz="5400" dirty="0" err="1"/>
              <a:t>ይሆናል</a:t>
            </a:r>
            <a:r>
              <a:rPr lang="en-US" sz="5400" dirty="0"/>
              <a:t>፡፡</a:t>
            </a:r>
          </a:p>
          <a:p>
            <a:pPr marL="914400" lvl="2" indent="0"/>
            <a:endParaRPr lang="en-AU" sz="5400" dirty="0"/>
          </a:p>
        </p:txBody>
      </p:sp>
      <p:sp>
        <p:nvSpPr>
          <p:cNvPr id="6" name="Rectangle 5"/>
          <p:cNvSpPr/>
          <p:nvPr/>
        </p:nvSpPr>
        <p:spPr>
          <a:xfrm>
            <a:off x="0" y="14287"/>
            <a:ext cx="46618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>
                <a:solidFill>
                  <a:srgbClr val="666666"/>
                </a:solidFill>
              </a:rPr>
              <a:t>የቀጠለ</a:t>
            </a:r>
            <a:r>
              <a:rPr lang="en-US" sz="8800" b="1" dirty="0">
                <a:solidFill>
                  <a:srgbClr val="666666"/>
                </a:solidFill>
              </a:rPr>
              <a:t>…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86624766"/>
      </p:ext>
    </p:extLst>
  </p:cSld>
  <p:clrMapOvr>
    <a:masterClrMapping/>
  </p:clrMapOvr>
  <p:transition spd="med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Freeform 1049052"/>
          <p:cNvSpPr/>
          <p:nvPr/>
        </p:nvSpPr>
        <p:spPr>
          <a:xfrm>
            <a:off x="5581650" y="5464175"/>
            <a:ext cx="663575" cy="812800"/>
          </a:xfrm>
          <a:custGeom>
            <a:avLst/>
            <a:gdLst>
              <a:gd name="l" fmla="*/ 0 w 21600"/>
              <a:gd name="t" fmla="*/ 0 h 21600"/>
              <a:gd name="r" fmla="*/ 21600 w 21600"/>
              <a:gd name="b" fmla="*/ 21600 h 21600"/>
            </a:gdLst>
            <a:ahLst/>
            <a:cxnLst/>
            <a:rect l="l" t="t" r="r" b="b"/>
            <a:pathLst>
              <a:path w="21600" h="2160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8090" tIns="38090" rIns="38090" bIns="3809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2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unito Sans ExtraLight"/>
              <a:ea typeface="Open Sans Semibold"/>
              <a:sym typeface="Gill Sans"/>
            </a:endParaRPr>
          </a:p>
        </p:txBody>
      </p:sp>
      <p:sp>
        <p:nvSpPr>
          <p:cNvPr id="1049054" name="Freeform 1049053"/>
          <p:cNvSpPr/>
          <p:nvPr/>
        </p:nvSpPr>
        <p:spPr>
          <a:xfrm>
            <a:off x="5691187" y="9644062"/>
            <a:ext cx="444500" cy="812800"/>
          </a:xfrm>
          <a:custGeom>
            <a:avLst/>
            <a:gdLst>
              <a:gd name="l" fmla="*/ 0 w 21600"/>
              <a:gd name="t" fmla="*/ 0 h 21600"/>
              <a:gd name="r" fmla="*/ 21600 w 21600"/>
              <a:gd name="b" fmla="*/ 21600 h 21600"/>
            </a:gdLst>
            <a:ahLst/>
            <a:cxnLst/>
            <a:rect l="l" t="t" r="r" b="b"/>
            <a:pathLst>
              <a:path w="21600" h="2160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8090" tIns="38090" rIns="38090" bIns="3809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2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unito Sans ExtraLight"/>
              <a:ea typeface="Open Sans Semibold"/>
              <a:sym typeface="Gill Sans"/>
            </a:endParaRPr>
          </a:p>
        </p:txBody>
      </p:sp>
      <p:pic>
        <p:nvPicPr>
          <p:cNvPr id="2097211" name="Picture 209721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23050"/>
            <a:ext cx="3322637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Rectangle 65"/>
          <p:cNvSpPr/>
          <p:nvPr/>
        </p:nvSpPr>
        <p:spPr>
          <a:xfrm>
            <a:off x="3227229" y="2228850"/>
            <a:ext cx="141128" cy="1082992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7229" y="696754"/>
            <a:ext cx="212336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10. </a:t>
            </a:r>
            <a:r>
              <a:rPr kumimoji="0" lang="en-US" sz="72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በተለየ</a:t>
            </a:r>
            <a:r>
              <a:rPr kumimoji="0" lang="en-US" sz="7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ሁኔታ</a:t>
            </a:r>
            <a:r>
              <a:rPr kumimoji="0" lang="en-US" sz="7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የሚስተናገዱ</a:t>
            </a:r>
            <a:r>
              <a:rPr kumimoji="0" lang="en-US" sz="7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ገጠመኞች</a:t>
            </a:r>
            <a:endParaRPr kumimoji="0" lang="en-US" sz="7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(</a:t>
            </a:r>
            <a:r>
              <a:rPr lang="en-US" sz="72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ቦንድ</a:t>
            </a:r>
            <a:r>
              <a:rPr lang="en-US" sz="72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lang="en-US" sz="72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ቢሰረቅ፤ቢጠፋ</a:t>
            </a:r>
            <a:r>
              <a:rPr lang="en-US" sz="72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፤ </a:t>
            </a:r>
            <a:r>
              <a:rPr lang="en-US" sz="72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በከፊል</a:t>
            </a:r>
            <a:r>
              <a:rPr lang="en-US" sz="72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/</a:t>
            </a:r>
            <a:r>
              <a:rPr lang="en-US" sz="72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ሙሉ</a:t>
            </a:r>
            <a:r>
              <a:rPr lang="en-US" sz="72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lang="en-US" sz="72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በሙሉ</a:t>
            </a:r>
            <a:r>
              <a:rPr lang="en-US" sz="72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 </a:t>
            </a:r>
            <a:r>
              <a:rPr lang="en-US" sz="7200" b="1" kern="1200" dirty="0" err="1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ቢበላሽ</a:t>
            </a:r>
            <a:r>
              <a:rPr lang="en-US" sz="7200" b="1" kern="1200" dirty="0">
                <a:solidFill>
                  <a:schemeClr val="tx1"/>
                </a:solidFill>
                <a:latin typeface="Trebuchet MS"/>
                <a:ea typeface="+mj-ea"/>
                <a:cs typeface="Times New Roman" pitchFamily="18" charset="0"/>
              </a:rPr>
              <a:t>)</a:t>
            </a:r>
            <a:r>
              <a:rPr kumimoji="0" lang="en-US" sz="7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 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289" y="3327470"/>
            <a:ext cx="20599361" cy="736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4800" dirty="0" err="1"/>
              <a:t>ቦንዱ</a:t>
            </a:r>
            <a:r>
              <a:rPr lang="en-US" sz="4800" dirty="0"/>
              <a:t> </a:t>
            </a:r>
            <a:r>
              <a:rPr lang="en-US" sz="4800" dirty="0" err="1"/>
              <a:t>የጠፋበት</a:t>
            </a:r>
            <a:r>
              <a:rPr lang="en-US" sz="4800" dirty="0"/>
              <a:t>/ </a:t>
            </a:r>
            <a:r>
              <a:rPr lang="en-US" sz="4800" dirty="0" err="1"/>
              <a:t>የተሰረቀበት</a:t>
            </a:r>
            <a:r>
              <a:rPr lang="en-US" sz="4800" dirty="0"/>
              <a:t> </a:t>
            </a:r>
            <a:r>
              <a:rPr lang="en-US" sz="4800" dirty="0" err="1"/>
              <a:t>ሰው</a:t>
            </a:r>
            <a:r>
              <a:rPr lang="en-US" sz="4800" dirty="0"/>
              <a:t> </a:t>
            </a:r>
            <a:r>
              <a:rPr lang="en-US" sz="4800" dirty="0" err="1"/>
              <a:t>መጥፋቱን</a:t>
            </a:r>
            <a:r>
              <a:rPr lang="en-US" sz="4800" dirty="0"/>
              <a:t>/ </a:t>
            </a:r>
            <a:r>
              <a:rPr lang="en-US" sz="4800" dirty="0" err="1"/>
              <a:t>መሰረቁን</a:t>
            </a:r>
            <a:r>
              <a:rPr lang="en-US" sz="4800" dirty="0"/>
              <a:t> </a:t>
            </a:r>
            <a:r>
              <a:rPr lang="en-US" sz="4800" dirty="0" err="1"/>
              <a:t>እንዳወቀ</a:t>
            </a:r>
            <a:r>
              <a:rPr lang="en-US" sz="4800" dirty="0"/>
              <a:t> በ24 </a:t>
            </a:r>
            <a:r>
              <a:rPr lang="en-US" sz="4800" dirty="0" err="1"/>
              <a:t>ሰዓት</a:t>
            </a:r>
            <a:r>
              <a:rPr lang="en-US" sz="4800" dirty="0"/>
              <a:t> </a:t>
            </a:r>
            <a:r>
              <a:rPr lang="en-US" sz="4800" dirty="0" err="1"/>
              <a:t>ውስጥ</a:t>
            </a:r>
            <a:r>
              <a:rPr lang="en-US" sz="4800" dirty="0"/>
              <a:t> </a:t>
            </a:r>
            <a:r>
              <a:rPr lang="en-US" sz="4800" dirty="0" err="1"/>
              <a:t>ስለሁኔታው</a:t>
            </a:r>
            <a:r>
              <a:rPr lang="en-US" sz="4800" dirty="0"/>
              <a:t> </a:t>
            </a:r>
            <a:r>
              <a:rPr lang="en-US" sz="4800" dirty="0" err="1"/>
              <a:t>ፖሊስ</a:t>
            </a:r>
            <a:r>
              <a:rPr lang="en-US" sz="4800" dirty="0"/>
              <a:t> </a:t>
            </a:r>
            <a:r>
              <a:rPr lang="en-US" sz="4800" dirty="0" err="1"/>
              <a:t>ዘንድ</a:t>
            </a:r>
            <a:r>
              <a:rPr lang="en-US" sz="4800" dirty="0"/>
              <a:t> </a:t>
            </a:r>
            <a:r>
              <a:rPr lang="en-US" sz="4800" dirty="0" err="1"/>
              <a:t>ቀርቦ</a:t>
            </a:r>
            <a:r>
              <a:rPr lang="en-US" sz="4800" dirty="0"/>
              <a:t> </a:t>
            </a:r>
            <a:r>
              <a:rPr lang="en-US" sz="4800" dirty="0" err="1"/>
              <a:t>በማመልከት</a:t>
            </a:r>
            <a:r>
              <a:rPr lang="en-US" sz="4800" dirty="0"/>
              <a:t> </a:t>
            </a:r>
            <a:r>
              <a:rPr lang="en-US" sz="4800" dirty="0" err="1"/>
              <a:t>ማስረጃ</a:t>
            </a:r>
            <a:r>
              <a:rPr lang="en-US" sz="4800" dirty="0"/>
              <a:t> </a:t>
            </a:r>
            <a:r>
              <a:rPr lang="en-US" sz="4800" dirty="0" err="1"/>
              <a:t>መያዝ</a:t>
            </a:r>
            <a:r>
              <a:rPr lang="en-US" sz="4800" dirty="0"/>
              <a:t> </a:t>
            </a:r>
            <a:r>
              <a:rPr lang="en-US" sz="4800" dirty="0" err="1"/>
              <a:t>ይኖርበታል</a:t>
            </a:r>
            <a:r>
              <a:rPr lang="en-US" sz="4800" dirty="0"/>
              <a:t>፡፡</a:t>
            </a:r>
          </a:p>
          <a:p>
            <a:pPr marL="0" lvl="1" indent="0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4800" dirty="0" err="1"/>
              <a:t>ቦንዱ</a:t>
            </a:r>
            <a:r>
              <a:rPr lang="en-US" sz="4800" dirty="0"/>
              <a:t> </a:t>
            </a:r>
            <a:r>
              <a:rPr lang="en-US" sz="4800" dirty="0" err="1"/>
              <a:t>የተሰረቀበት</a:t>
            </a:r>
            <a:r>
              <a:rPr lang="en-US" sz="4800" dirty="0"/>
              <a:t> </a:t>
            </a:r>
            <a:r>
              <a:rPr lang="en-US" sz="4800" dirty="0" err="1"/>
              <a:t>ወይም</a:t>
            </a:r>
            <a:r>
              <a:rPr lang="en-US" sz="4800" dirty="0"/>
              <a:t> </a:t>
            </a:r>
            <a:r>
              <a:rPr lang="en-US" sz="4800" dirty="0" err="1"/>
              <a:t>የጠፋበት</a:t>
            </a:r>
            <a:r>
              <a:rPr lang="en-US" sz="4800" dirty="0"/>
              <a:t> </a:t>
            </a:r>
            <a:r>
              <a:rPr lang="en-US" sz="4800" dirty="0" err="1"/>
              <a:t>ግለሰብ</a:t>
            </a:r>
            <a:r>
              <a:rPr lang="en-US" sz="4800" dirty="0"/>
              <a:t> </a:t>
            </a:r>
            <a:r>
              <a:rPr lang="en-US" sz="4800" dirty="0" err="1"/>
              <a:t>ከፖሊስ</a:t>
            </a:r>
            <a:r>
              <a:rPr lang="en-US" sz="4800" dirty="0"/>
              <a:t> </a:t>
            </a:r>
            <a:r>
              <a:rPr lang="en-US" sz="4800" dirty="0" err="1"/>
              <a:t>ያገኘውን</a:t>
            </a:r>
            <a:r>
              <a:rPr lang="en-US" sz="4800" dirty="0"/>
              <a:t> </a:t>
            </a:r>
            <a:r>
              <a:rPr lang="en-US" sz="4800" dirty="0" err="1"/>
              <a:t>ማስረጃ</a:t>
            </a:r>
            <a:r>
              <a:rPr lang="en-US" sz="4800" dirty="0"/>
              <a:t> </a:t>
            </a:r>
            <a:r>
              <a:rPr lang="en-US" sz="4800" dirty="0" err="1"/>
              <a:t>ይዞ</a:t>
            </a:r>
            <a:r>
              <a:rPr lang="en-US" sz="4800" dirty="0"/>
              <a:t> </a:t>
            </a:r>
            <a:r>
              <a:rPr lang="en-US" sz="4800" dirty="0" err="1"/>
              <a:t>ኤምባሲው</a:t>
            </a:r>
            <a:r>
              <a:rPr lang="en-US" sz="4800" dirty="0"/>
              <a:t>  </a:t>
            </a:r>
            <a:r>
              <a:rPr lang="en-US" sz="4800" dirty="0" err="1"/>
              <a:t>ዘንድ</a:t>
            </a:r>
            <a:r>
              <a:rPr lang="en-US" sz="4800" dirty="0"/>
              <a:t> </a:t>
            </a:r>
            <a:r>
              <a:rPr lang="en-US" sz="4800" dirty="0" err="1"/>
              <a:t>በመቅረብ</a:t>
            </a:r>
            <a:r>
              <a:rPr lang="en-US" sz="4800" dirty="0"/>
              <a:t> </a:t>
            </a:r>
            <a:r>
              <a:rPr lang="en-US" sz="4800" dirty="0" err="1"/>
              <a:t>በጠፋው</a:t>
            </a:r>
            <a:r>
              <a:rPr lang="en-US" sz="4800" dirty="0"/>
              <a:t> ቦንድ </a:t>
            </a:r>
            <a:r>
              <a:rPr lang="en-US" sz="4800" dirty="0" err="1"/>
              <a:t>ምትክ</a:t>
            </a:r>
            <a:r>
              <a:rPr lang="en-US" sz="4800" dirty="0"/>
              <a:t> </a:t>
            </a:r>
            <a:r>
              <a:rPr lang="en-US" sz="4800" dirty="0" err="1"/>
              <a:t>ሌላ</a:t>
            </a:r>
            <a:r>
              <a:rPr lang="en-US" sz="4800" dirty="0"/>
              <a:t> </a:t>
            </a:r>
            <a:r>
              <a:rPr lang="en-US" sz="4800" dirty="0" err="1"/>
              <a:t>ማስረጃ</a:t>
            </a:r>
            <a:r>
              <a:rPr lang="en-US" sz="4800" dirty="0"/>
              <a:t> /</a:t>
            </a:r>
            <a:r>
              <a:rPr lang="en-US" sz="4800" dirty="0" err="1"/>
              <a:t>ሠርተፍኬት</a:t>
            </a:r>
            <a:r>
              <a:rPr lang="en-US" sz="4800" dirty="0"/>
              <a:t>/ </a:t>
            </a:r>
            <a:r>
              <a:rPr lang="en-US" sz="4800" dirty="0" err="1"/>
              <a:t>መውሰድ</a:t>
            </a:r>
            <a:r>
              <a:rPr lang="en-US" sz="4800" dirty="0"/>
              <a:t> </a:t>
            </a:r>
            <a:r>
              <a:rPr lang="en-US" sz="4800" dirty="0" err="1"/>
              <a:t>ይችላል</a:t>
            </a:r>
            <a:r>
              <a:rPr lang="en-US" sz="4800" dirty="0"/>
              <a:t>፡፡ </a:t>
            </a:r>
            <a:endParaRPr lang="en-AU" sz="2000" dirty="0"/>
          </a:p>
          <a:p>
            <a:pPr marL="0" lvl="1" indent="0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4800" dirty="0" err="1"/>
              <a:t>ቦንዱ</a:t>
            </a:r>
            <a:r>
              <a:rPr lang="en-US" sz="4800" dirty="0"/>
              <a:t> </a:t>
            </a:r>
            <a:r>
              <a:rPr lang="en-US" sz="4800" dirty="0" err="1"/>
              <a:t>በከፊል</a:t>
            </a:r>
            <a:r>
              <a:rPr lang="en-US" sz="4800" dirty="0"/>
              <a:t> </a:t>
            </a:r>
            <a:r>
              <a:rPr lang="en-US" sz="4800" dirty="0" err="1"/>
              <a:t>ወይም</a:t>
            </a:r>
            <a:r>
              <a:rPr lang="en-US" sz="4800" dirty="0"/>
              <a:t> </a:t>
            </a:r>
            <a:r>
              <a:rPr lang="en-US" sz="4800" dirty="0" err="1"/>
              <a:t>ሙሉ</a:t>
            </a:r>
            <a:r>
              <a:rPr lang="en-US" sz="4800" dirty="0"/>
              <a:t> </a:t>
            </a:r>
            <a:r>
              <a:rPr lang="en-US" sz="4800" dirty="0" err="1"/>
              <a:t>በሙሉ</a:t>
            </a:r>
            <a:r>
              <a:rPr lang="en-US" sz="4800" dirty="0"/>
              <a:t> </a:t>
            </a:r>
            <a:r>
              <a:rPr lang="en-US" sz="4800" dirty="0" err="1"/>
              <a:t>ቢበላሽ</a:t>
            </a:r>
            <a:r>
              <a:rPr lang="en-US" sz="4800" dirty="0"/>
              <a:t> </a:t>
            </a:r>
            <a:r>
              <a:rPr lang="en-US" sz="4800" dirty="0" err="1"/>
              <a:t>ለኤምባሲው</a:t>
            </a:r>
            <a:r>
              <a:rPr lang="en-US" sz="4800" dirty="0"/>
              <a:t> </a:t>
            </a:r>
            <a:r>
              <a:rPr lang="en-US" sz="4800" dirty="0" err="1"/>
              <a:t>ወይም</a:t>
            </a:r>
            <a:r>
              <a:rPr lang="en-US" sz="4800" dirty="0"/>
              <a:t> </a:t>
            </a:r>
            <a:r>
              <a:rPr lang="en-US" sz="4800" dirty="0" err="1"/>
              <a:t>ለኢትዮጵያ</a:t>
            </a:r>
            <a:r>
              <a:rPr lang="en-US" sz="4800" dirty="0"/>
              <a:t> </a:t>
            </a:r>
            <a:r>
              <a:rPr lang="en-US" sz="4800" dirty="0" err="1"/>
              <a:t>ንግድ</a:t>
            </a:r>
            <a:r>
              <a:rPr lang="en-US" sz="4800" dirty="0"/>
              <a:t> </a:t>
            </a:r>
            <a:r>
              <a:rPr lang="en-US" sz="4800" dirty="0" err="1"/>
              <a:t>ባንክ</a:t>
            </a:r>
            <a:r>
              <a:rPr lang="en-US" sz="4800" dirty="0"/>
              <a:t> </a:t>
            </a:r>
            <a:r>
              <a:rPr lang="en-US" sz="4800" dirty="0" err="1"/>
              <a:t>በማሳወቅና</a:t>
            </a:r>
            <a:r>
              <a:rPr lang="en-US" sz="4800" dirty="0"/>
              <a:t> </a:t>
            </a:r>
            <a:r>
              <a:rPr lang="en-US" sz="4800" dirty="0" err="1"/>
              <a:t>የተበላሸውን</a:t>
            </a:r>
            <a:r>
              <a:rPr lang="en-US" sz="4800" dirty="0"/>
              <a:t> </a:t>
            </a:r>
            <a:r>
              <a:rPr lang="en-US" sz="4800" dirty="0" err="1"/>
              <a:t>ይዞ</a:t>
            </a:r>
            <a:r>
              <a:rPr lang="en-US" sz="4800" dirty="0"/>
              <a:t> </a:t>
            </a:r>
            <a:r>
              <a:rPr lang="en-US" sz="4800" dirty="0" err="1"/>
              <a:t>በመቅረብ</a:t>
            </a:r>
            <a:r>
              <a:rPr lang="en-US" sz="4800" dirty="0"/>
              <a:t> </a:t>
            </a:r>
            <a:r>
              <a:rPr lang="en-US" sz="4800" dirty="0" err="1"/>
              <a:t>በምትኩ</a:t>
            </a:r>
            <a:r>
              <a:rPr lang="en-US" sz="4800" dirty="0"/>
              <a:t> </a:t>
            </a:r>
            <a:r>
              <a:rPr lang="en-US" sz="4800" dirty="0" err="1"/>
              <a:t>ሌላ</a:t>
            </a:r>
            <a:r>
              <a:rPr lang="en-US" sz="4800" dirty="0"/>
              <a:t> </a:t>
            </a:r>
            <a:r>
              <a:rPr lang="en-US" sz="4800" dirty="0" err="1"/>
              <a:t>ማስረጃ</a:t>
            </a:r>
            <a:r>
              <a:rPr lang="en-US" sz="4800" dirty="0"/>
              <a:t> /</a:t>
            </a:r>
            <a:r>
              <a:rPr lang="en-US" sz="4800" dirty="0" err="1"/>
              <a:t>ሠርተፍኬት</a:t>
            </a:r>
            <a:r>
              <a:rPr lang="en-US" sz="4800" dirty="0"/>
              <a:t>/ </a:t>
            </a:r>
            <a:r>
              <a:rPr lang="en-US" sz="4800" dirty="0" err="1"/>
              <a:t>መውሰድ</a:t>
            </a:r>
            <a:r>
              <a:rPr lang="en-US" sz="4800" dirty="0"/>
              <a:t> </a:t>
            </a:r>
            <a:r>
              <a:rPr lang="en-US" sz="4800" dirty="0" err="1"/>
              <a:t>ይቻላል</a:t>
            </a:r>
            <a:endParaRPr lang="en-US" sz="3200" dirty="0"/>
          </a:p>
        </p:txBody>
      </p:sp>
    </p:spTree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Freeform 1048613"/>
          <p:cNvSpPr/>
          <p:nvPr/>
        </p:nvSpPr>
        <p:spPr>
          <a:xfrm rot="8100000">
            <a:off x="-2468562" y="1046162"/>
            <a:ext cx="12352338" cy="3665537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615" name="Freeform 1048614"/>
          <p:cNvSpPr/>
          <p:nvPr/>
        </p:nvSpPr>
        <p:spPr>
          <a:xfrm rot="2700000">
            <a:off x="538957" y="-4060032"/>
            <a:ext cx="5106987" cy="12649200"/>
          </a:xfrm>
          <a:custGeom>
            <a:avLst/>
            <a:gdLst>
              <a:gd name="l" fmla="*/ 0 w 4138"/>
              <a:gd name="t" fmla="*/ 0 h 10245"/>
              <a:gd name="r" fmla="*/ 4138 w 4138"/>
              <a:gd name="b" fmla="*/ 10245 h 10245"/>
            </a:gdLst>
            <a:ahLst/>
            <a:cxnLst/>
            <a:rect l="l" t="t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5400000" scaled="0"/>
          </a:gradFill>
          <a:ln>
            <a:noFill/>
          </a:ln>
        </p:spPr>
        <p:txBody>
          <a:bodyPr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5266841"/>
            <a:ext cx="3714750" cy="351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161331" y="446127"/>
            <a:ext cx="100976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1. </a:t>
            </a:r>
            <a:r>
              <a:rPr lang="en-GB" sz="7200" b="1" kern="1200" dirty="0" err="1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የህዳሴ</a:t>
            </a:r>
            <a:r>
              <a:rPr lang="en-GB" sz="72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lang="en-GB" sz="7200" b="1" kern="1200" dirty="0" err="1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ቦንድ</a:t>
            </a:r>
            <a:r>
              <a:rPr lang="en-GB" sz="72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lang="en-GB" sz="7200" b="1" kern="1200" dirty="0" err="1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ባህሪያት</a:t>
            </a:r>
            <a:r>
              <a:rPr lang="en-GB" sz="7200" b="1" kern="1200" dirty="0">
                <a:solidFill>
                  <a:schemeClr val="tx1"/>
                </a:solidFill>
                <a:latin typeface="Trebuchet MS"/>
                <a:ea typeface="+mn-ea"/>
                <a:cs typeface="Times New Roman" pitchFamily="18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70782" y="4644688"/>
            <a:ext cx="47468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 err="1">
                <a:solidFill>
                  <a:srgbClr val="FF0000"/>
                </a:solidFill>
              </a:rPr>
              <a:t>የቦንዱ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ዓይነት</a:t>
            </a:r>
            <a:endParaRPr lang="en-AU" sz="6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61796" y="2456729"/>
            <a:ext cx="6896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srgbClr val="FF0000"/>
                </a:solidFill>
              </a:rPr>
              <a:t>ወለድ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የሚከፈልበት</a:t>
            </a:r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en-US" sz="4800" b="1" dirty="0" err="1">
                <a:solidFill>
                  <a:srgbClr val="FF0000"/>
                </a:solidFill>
              </a:rPr>
              <a:t>ቦንድ</a:t>
            </a:r>
            <a:endParaRPr lang="en-AU" sz="4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61796" y="6474501"/>
            <a:ext cx="7332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srgbClr val="FF0000"/>
                </a:solidFill>
              </a:rPr>
              <a:t>ወለድ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የማይከፈልበት</a:t>
            </a:r>
            <a:r>
              <a:rPr lang="en-US" sz="4800" b="1" dirty="0">
                <a:solidFill>
                  <a:srgbClr val="FF0000"/>
                </a:solidFill>
              </a:rPr>
              <a:t>  </a:t>
            </a:r>
            <a:r>
              <a:rPr lang="en-US" sz="4800" b="1" dirty="0" err="1">
                <a:solidFill>
                  <a:srgbClr val="FF0000"/>
                </a:solidFill>
              </a:rPr>
              <a:t>ቦንድ</a:t>
            </a:r>
            <a:endParaRPr lang="en-AU" sz="4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4117594" y="2456729"/>
            <a:ext cx="155893" cy="5113329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8450" y="10533102"/>
            <a:ext cx="55002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sz="6600" b="1" dirty="0" err="1">
                <a:solidFill>
                  <a:sysClr val="windowText" lastClr="000000"/>
                </a:solidFill>
              </a:rPr>
              <a:t>የቦንዱ</a:t>
            </a:r>
            <a:r>
              <a:rPr lang="en-US" sz="6600" b="1" dirty="0">
                <a:solidFill>
                  <a:sysClr val="windowText" lastClr="000000"/>
                </a:solidFill>
              </a:rPr>
              <a:t> </a:t>
            </a:r>
            <a:r>
              <a:rPr lang="en-US" sz="6600" b="1" dirty="0" err="1">
                <a:solidFill>
                  <a:sysClr val="windowText" lastClr="000000"/>
                </a:solidFill>
              </a:rPr>
              <a:t>ስያሜ</a:t>
            </a:r>
            <a:r>
              <a:rPr lang="en-US" sz="6600" b="1" dirty="0">
                <a:solidFill>
                  <a:sysClr val="windowText" lastClr="000000"/>
                </a:solidFill>
              </a:rPr>
              <a:t>: </a:t>
            </a:r>
            <a:endParaRPr lang="en-AU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3369" y="10533102"/>
            <a:ext cx="116028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 err="1">
                <a:solidFill>
                  <a:srgbClr val="FF0000"/>
                </a:solidFill>
              </a:rPr>
              <a:t>ታላቁ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የኢትዮጵያ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ህዳሴ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ግድብ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ቦንድ</a:t>
            </a:r>
            <a:endParaRPr lang="en-AU" sz="60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43375" y="2456729"/>
            <a:ext cx="167481" cy="9965062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28" name="Triangle 41">
            <a:extLst>
              <a:ext uri="{FF2B5EF4-FFF2-40B4-BE49-F238E27FC236}">
                <a16:creationId xmlns:a16="http://schemas.microsoft.com/office/drawing/2014/main" id="{1C658F5C-FE23-2045-BDF9-9F210241FD78}"/>
              </a:ext>
            </a:extLst>
          </p:cNvPr>
          <p:cNvSpPr/>
          <p:nvPr/>
        </p:nvSpPr>
        <p:spPr>
          <a:xfrm rot="5400000">
            <a:off x="14234422" y="2760353"/>
            <a:ext cx="566437" cy="488309"/>
          </a:xfrm>
          <a:prstGeom prst="triangl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Nunito Sans ExtraLight" pitchFamily="2" charset="77"/>
            </a:endParaRPr>
          </a:p>
        </p:txBody>
      </p:sp>
      <p:sp>
        <p:nvSpPr>
          <p:cNvPr id="29" name="Triangle 41">
            <a:extLst>
              <a:ext uri="{FF2B5EF4-FFF2-40B4-BE49-F238E27FC236}">
                <a16:creationId xmlns:a16="http://schemas.microsoft.com/office/drawing/2014/main" id="{1C658F5C-FE23-2045-BDF9-9F210241FD78}"/>
              </a:ext>
            </a:extLst>
          </p:cNvPr>
          <p:cNvSpPr/>
          <p:nvPr/>
        </p:nvSpPr>
        <p:spPr>
          <a:xfrm rot="5400000">
            <a:off x="14234423" y="6778125"/>
            <a:ext cx="566437" cy="488309"/>
          </a:xfrm>
          <a:prstGeom prst="triangl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Nunito Sans ExtraLight" pitchFamily="2" charset="77"/>
            </a:endParaRPr>
          </a:p>
        </p:txBody>
      </p:sp>
    </p:spTree>
  </p:cSld>
  <p:clrMapOvr>
    <a:masterClrMapping/>
  </p:clrMapOvr>
  <p:transition spd="med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Freeform 1048633"/>
          <p:cNvSpPr/>
          <p:nvPr/>
        </p:nvSpPr>
        <p:spPr>
          <a:xfrm rot="18900000">
            <a:off x="14939962" y="9004300"/>
            <a:ext cx="12350750" cy="3665537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635" name="Freeform 1048634"/>
          <p:cNvSpPr/>
          <p:nvPr/>
        </p:nvSpPr>
        <p:spPr>
          <a:xfrm rot="13500000">
            <a:off x="17106901" y="4597399"/>
            <a:ext cx="5106987" cy="12647612"/>
          </a:xfrm>
          <a:custGeom>
            <a:avLst/>
            <a:gdLst>
              <a:gd name="l" fmla="*/ 0 w 4138"/>
              <a:gd name="t" fmla="*/ 0 h 10245"/>
              <a:gd name="r" fmla="*/ 4138 w 4138"/>
              <a:gd name="b" fmla="*/ 10245 h 10245"/>
            </a:gdLst>
            <a:ahLst/>
            <a:cxnLst/>
            <a:rect l="l" t="t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5400000" scaled="0"/>
          </a:gradFill>
          <a:ln>
            <a:noFill/>
          </a:ln>
        </p:spPr>
        <p:txBody>
          <a:bodyPr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638" name="TextBox 1048637"/>
          <p:cNvSpPr txBox="1"/>
          <p:nvPr/>
        </p:nvSpPr>
        <p:spPr>
          <a:xfrm>
            <a:off x="4817779" y="4644006"/>
            <a:ext cx="622935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r>
              <a:rPr lang="en-US" sz="4800" b="1" dirty="0" err="1"/>
              <a:t>ቦንዱ</a:t>
            </a:r>
            <a:r>
              <a:rPr lang="en-US" sz="4800" b="1" dirty="0"/>
              <a:t> </a:t>
            </a:r>
            <a:r>
              <a:rPr lang="en-US" sz="4800" b="1" dirty="0" err="1"/>
              <a:t>የሚከፈልበት</a:t>
            </a:r>
            <a:r>
              <a:rPr lang="en-US" sz="4800" b="1" dirty="0"/>
              <a:t> </a:t>
            </a:r>
            <a:r>
              <a:rPr lang="en-US" sz="4800" b="1" dirty="0" err="1"/>
              <a:t>ጊዜ</a:t>
            </a:r>
            <a:r>
              <a:rPr lang="en-US" sz="4800" b="1" dirty="0"/>
              <a:t> </a:t>
            </a:r>
            <a:endParaRPr lang="en-AU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4817779" y="5774619"/>
            <a:ext cx="6992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err="1"/>
              <a:t>የቦንድ</a:t>
            </a:r>
            <a:r>
              <a:rPr lang="en-US" sz="4800" b="1" dirty="0"/>
              <a:t> </a:t>
            </a:r>
            <a:r>
              <a:rPr lang="en-US" sz="4800" b="1" dirty="0" err="1"/>
              <a:t>ወለድ</a:t>
            </a:r>
            <a:r>
              <a:rPr lang="en-US" sz="4800" b="1" dirty="0"/>
              <a:t> </a:t>
            </a:r>
            <a:r>
              <a:rPr lang="en-US" sz="4000" b="1" dirty="0" err="1"/>
              <a:t>የሚከፈለው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817779" y="6605616"/>
            <a:ext cx="6726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/>
              <a:t>የቦንድ</a:t>
            </a:r>
            <a:r>
              <a:rPr lang="en-US" sz="4800" b="1" dirty="0"/>
              <a:t> </a:t>
            </a:r>
            <a:r>
              <a:rPr lang="en-US" sz="4800" b="1" dirty="0" err="1"/>
              <a:t>ወለድ</a:t>
            </a:r>
            <a:r>
              <a:rPr lang="en-US" sz="4800" b="1" dirty="0"/>
              <a:t> </a:t>
            </a:r>
            <a:r>
              <a:rPr lang="en-US" sz="4800" b="1" dirty="0" err="1"/>
              <a:t>የገቢ</a:t>
            </a:r>
            <a:r>
              <a:rPr lang="en-US" sz="4800" b="1" dirty="0"/>
              <a:t> </a:t>
            </a:r>
            <a:r>
              <a:rPr lang="en-US" sz="4800" b="1" dirty="0" err="1"/>
              <a:t>ግብር</a:t>
            </a:r>
            <a:r>
              <a:rPr lang="en-US" sz="4800" b="1" dirty="0"/>
              <a:t> </a:t>
            </a:r>
            <a:endParaRPr lang="en-AU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11810240" y="6605616"/>
            <a:ext cx="12556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err="1"/>
              <a:t>ከቦንዱ</a:t>
            </a:r>
            <a:r>
              <a:rPr lang="en-US" sz="5400" dirty="0"/>
              <a:t> </a:t>
            </a:r>
            <a:r>
              <a:rPr lang="en-US" sz="5400" dirty="0" err="1"/>
              <a:t>ግዢ</a:t>
            </a:r>
            <a:r>
              <a:rPr lang="en-US" sz="5400" dirty="0"/>
              <a:t> </a:t>
            </a:r>
            <a:r>
              <a:rPr lang="en-US" sz="5400" dirty="0" err="1"/>
              <a:t>የሚገኝ</a:t>
            </a:r>
            <a:r>
              <a:rPr lang="en-US" sz="5400" dirty="0"/>
              <a:t> </a:t>
            </a:r>
            <a:r>
              <a:rPr lang="en-US" sz="5400" dirty="0" err="1"/>
              <a:t>የወለድ</a:t>
            </a:r>
            <a:r>
              <a:rPr lang="en-US" sz="5400" dirty="0"/>
              <a:t> </a:t>
            </a:r>
            <a:r>
              <a:rPr lang="en-US" sz="5400" dirty="0" err="1"/>
              <a:t>ገቢ</a:t>
            </a:r>
            <a:r>
              <a:rPr lang="en-US" sz="5400" dirty="0"/>
              <a:t> </a:t>
            </a:r>
            <a:r>
              <a:rPr lang="en-US" sz="5400" dirty="0" err="1"/>
              <a:t>ከግብር</a:t>
            </a:r>
            <a:r>
              <a:rPr lang="en-US" sz="5400" dirty="0"/>
              <a:t> </a:t>
            </a:r>
            <a:r>
              <a:rPr lang="en-US" sz="5400" dirty="0" err="1"/>
              <a:t>ነፃ</a:t>
            </a:r>
            <a:r>
              <a:rPr lang="en-US" sz="5400" dirty="0"/>
              <a:t> </a:t>
            </a:r>
            <a:r>
              <a:rPr lang="en-US" sz="5400" dirty="0" err="1"/>
              <a:t>ነው</a:t>
            </a:r>
            <a:endParaRPr lang="en-AU" sz="5400" dirty="0"/>
          </a:p>
        </p:txBody>
      </p:sp>
      <p:sp>
        <p:nvSpPr>
          <p:cNvPr id="5" name="Rectangle 4"/>
          <p:cNvSpPr/>
          <p:nvPr/>
        </p:nvSpPr>
        <p:spPr>
          <a:xfrm>
            <a:off x="12268199" y="5682286"/>
            <a:ext cx="44342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err="1"/>
              <a:t>በየግማሽ</a:t>
            </a:r>
            <a:r>
              <a:rPr lang="en-US" sz="5400" dirty="0"/>
              <a:t> </a:t>
            </a:r>
            <a:r>
              <a:rPr lang="en-US" sz="5400" dirty="0" err="1"/>
              <a:t>ዓመቱ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2268199" y="4758956"/>
            <a:ext cx="79688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err="1"/>
              <a:t>የቦንዱ</a:t>
            </a:r>
            <a:r>
              <a:rPr lang="en-US" sz="6000" dirty="0"/>
              <a:t> </a:t>
            </a:r>
            <a:r>
              <a:rPr lang="en-US" sz="6000" dirty="0" err="1"/>
              <a:t>የጊዜ</a:t>
            </a:r>
            <a:r>
              <a:rPr lang="en-US" sz="6000" dirty="0"/>
              <a:t> </a:t>
            </a:r>
            <a:r>
              <a:rPr lang="en-US" sz="6000" dirty="0" err="1"/>
              <a:t>ገደብ</a:t>
            </a:r>
            <a:r>
              <a:rPr lang="en-US" sz="6000" dirty="0"/>
              <a:t> </a:t>
            </a:r>
            <a:r>
              <a:rPr lang="en-US" sz="6000" dirty="0" err="1"/>
              <a:t>ሲያበቃ</a:t>
            </a:r>
            <a:r>
              <a:rPr lang="en-US" sz="60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625" y="0"/>
            <a:ext cx="6787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/>
              <a:t>የቀጠለ</a:t>
            </a:r>
            <a:r>
              <a:rPr lang="en-US" sz="9600" b="1" dirty="0"/>
              <a:t>…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9659" y="1915957"/>
            <a:ext cx="167481" cy="9965062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4662952"/>
            <a:ext cx="3486150" cy="325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589303" y="7914151"/>
            <a:ext cx="2398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err="1"/>
              <a:t>ዋስትና</a:t>
            </a:r>
            <a:r>
              <a:rPr lang="en-GB" sz="5400" b="1" dirty="0"/>
              <a:t> </a:t>
            </a:r>
            <a:endParaRPr lang="en-US" sz="5400" b="1" dirty="0"/>
          </a:p>
        </p:txBody>
      </p:sp>
      <p:sp>
        <p:nvSpPr>
          <p:cNvPr id="15" name="Rectangle 14"/>
          <p:cNvSpPr/>
          <p:nvPr/>
        </p:nvSpPr>
        <p:spPr>
          <a:xfrm>
            <a:off x="9086486" y="8068040"/>
            <a:ext cx="118673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err="1"/>
              <a:t>የእትዮጵያ</a:t>
            </a:r>
            <a:r>
              <a:rPr lang="en-GB" sz="4400" b="1" dirty="0"/>
              <a:t> </a:t>
            </a:r>
            <a:r>
              <a:rPr lang="en-GB" sz="4400" b="1" dirty="0" err="1"/>
              <a:t>መንግስት</a:t>
            </a:r>
            <a:r>
              <a:rPr lang="en-GB" sz="4400" b="1" dirty="0"/>
              <a:t> </a:t>
            </a:r>
            <a:r>
              <a:rPr lang="en-GB" sz="4400" b="1" dirty="0" err="1"/>
              <a:t>ለቦንዱ</a:t>
            </a:r>
            <a:r>
              <a:rPr lang="en-GB" sz="4400" b="1" dirty="0"/>
              <a:t> </a:t>
            </a:r>
            <a:r>
              <a:rPr lang="en-GB" sz="4400" b="1" dirty="0" err="1"/>
              <a:t>ሙሉ</a:t>
            </a:r>
            <a:r>
              <a:rPr lang="en-GB" sz="4400" b="1" dirty="0"/>
              <a:t> </a:t>
            </a:r>
            <a:r>
              <a:rPr lang="en-GB" sz="4400" b="1" dirty="0" err="1"/>
              <a:t>ዋሰትና</a:t>
            </a:r>
            <a:r>
              <a:rPr lang="en-GB" sz="4400" b="1" dirty="0"/>
              <a:t> </a:t>
            </a:r>
            <a:r>
              <a:rPr lang="en-GB" sz="4400" b="1" dirty="0" err="1"/>
              <a:t>ሰቶታል</a:t>
            </a:r>
            <a:endParaRPr lang="en-US" sz="4400" b="1" dirty="0"/>
          </a:p>
        </p:txBody>
      </p:sp>
      <p:sp>
        <p:nvSpPr>
          <p:cNvPr id="16" name="Rectangle 15"/>
          <p:cNvSpPr/>
          <p:nvPr/>
        </p:nvSpPr>
        <p:spPr>
          <a:xfrm>
            <a:off x="4817779" y="9231808"/>
            <a:ext cx="3645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/>
              <a:t>የባንክ</a:t>
            </a:r>
            <a:r>
              <a:rPr lang="en-GB" sz="4800" b="1" dirty="0"/>
              <a:t> </a:t>
            </a:r>
            <a:r>
              <a:rPr lang="en-GB" sz="4800" b="1" dirty="0" err="1"/>
              <a:t>ብድር</a:t>
            </a:r>
            <a:r>
              <a:rPr lang="en-GB" sz="4800" b="1" dirty="0"/>
              <a:t> 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9086486" y="9354919"/>
            <a:ext cx="14470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/>
              <a:t>ቦንዱን</a:t>
            </a:r>
            <a:r>
              <a:rPr lang="en-GB" sz="4000" b="1" dirty="0"/>
              <a:t> </a:t>
            </a:r>
            <a:r>
              <a:rPr lang="en-GB" sz="4000" b="1" dirty="0" err="1"/>
              <a:t>በዋስትና</a:t>
            </a:r>
            <a:r>
              <a:rPr lang="en-GB" sz="4000" b="1" dirty="0"/>
              <a:t> </a:t>
            </a:r>
            <a:r>
              <a:rPr lang="en-GB" sz="4000" b="1" dirty="0" err="1"/>
              <a:t>አስይዞ</a:t>
            </a:r>
            <a:r>
              <a:rPr lang="en-GB" sz="4000" b="1" dirty="0"/>
              <a:t> </a:t>
            </a:r>
            <a:r>
              <a:rPr lang="en-GB" sz="4000" b="1" dirty="0" err="1"/>
              <a:t>ከሀገር</a:t>
            </a:r>
            <a:r>
              <a:rPr lang="en-GB" sz="4000" b="1" dirty="0"/>
              <a:t> </a:t>
            </a:r>
            <a:r>
              <a:rPr lang="en-GB" sz="4000" b="1" dirty="0" err="1"/>
              <a:t>ዉስጥ</a:t>
            </a:r>
            <a:r>
              <a:rPr lang="en-GB" sz="4000" b="1" dirty="0"/>
              <a:t> </a:t>
            </a:r>
            <a:r>
              <a:rPr lang="en-GB" sz="4000" b="1" dirty="0" err="1"/>
              <a:t>ባንክ</a:t>
            </a:r>
            <a:r>
              <a:rPr lang="en-GB" sz="4000" b="1" dirty="0"/>
              <a:t> </a:t>
            </a:r>
            <a:r>
              <a:rPr lang="en-GB" sz="4000" b="1" dirty="0" err="1"/>
              <a:t>ብድር</a:t>
            </a:r>
            <a:r>
              <a:rPr lang="en-GB" sz="4000" b="1" dirty="0"/>
              <a:t> </a:t>
            </a:r>
            <a:r>
              <a:rPr lang="en-GB" sz="4000" b="1" dirty="0" err="1"/>
              <a:t>መዉሰድ</a:t>
            </a:r>
            <a:r>
              <a:rPr lang="en-GB" sz="4000" b="1" dirty="0"/>
              <a:t> </a:t>
            </a:r>
            <a:r>
              <a:rPr lang="en-GB" sz="4000" b="1" dirty="0" err="1"/>
              <a:t>የቻላል</a:t>
            </a:r>
            <a:endParaRPr lang="en-US" sz="4000" dirty="0"/>
          </a:p>
        </p:txBody>
      </p:sp>
    </p:spTree>
  </p:cSld>
  <p:clrMapOvr>
    <a:masterClrMapping/>
  </p:clrMapOvr>
  <p:transition spd="med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Freeform 1048643"/>
          <p:cNvSpPr/>
          <p:nvPr/>
        </p:nvSpPr>
        <p:spPr>
          <a:xfrm rot="5400000">
            <a:off x="-5663406" y="3777457"/>
            <a:ext cx="12352338" cy="3663950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645" name="Freeform 1048644"/>
          <p:cNvSpPr/>
          <p:nvPr/>
        </p:nvSpPr>
        <p:spPr>
          <a:xfrm rot="16200000">
            <a:off x="17124361" y="6218238"/>
            <a:ext cx="12352338" cy="3665537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650" name="TextBox 1048649"/>
          <p:cNvSpPr txBox="1"/>
          <p:nvPr/>
        </p:nvSpPr>
        <p:spPr>
          <a:xfrm>
            <a:off x="6982059" y="210209"/>
            <a:ext cx="7999516" cy="15717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266700" lvl="0" indent="-266700">
              <a:lnSpc>
                <a:spcPct val="120000"/>
              </a:lnSpc>
              <a:spcBef>
                <a:spcPts val="600"/>
              </a:spcBef>
            </a:pPr>
            <a:r>
              <a:rPr lang="en-GB" sz="8800" b="1" dirty="0"/>
              <a:t>2. </a:t>
            </a:r>
            <a:r>
              <a:rPr lang="am-ET" sz="8800" b="1" dirty="0"/>
              <a:t>የቦንድ ዋጋ</a:t>
            </a:r>
            <a:r>
              <a:rPr lang="en-US" sz="8800" b="1" dirty="0"/>
              <a:t> </a:t>
            </a:r>
            <a:endParaRPr lang="en-US" altLang="en-US" sz="8800" b="1" dirty="0">
              <a:solidFill>
                <a:srgbClr val="404040"/>
              </a:solidFill>
              <a:latin typeface="Malgun Gothic" pitchFamily="34" charset="-127"/>
              <a:ea typeface="Malgun Gothic" pitchFamily="34" charset="-127"/>
              <a:sym typeface="Gill Sans"/>
            </a:endParaRPr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5198241"/>
            <a:ext cx="3714750" cy="3541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735104" y="6897197"/>
            <a:ext cx="32227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6000" b="1" dirty="0"/>
              <a:t>50</a:t>
            </a:r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6000" b="1" dirty="0"/>
              <a:t>100</a:t>
            </a:r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6000" b="1" dirty="0"/>
              <a:t>300</a:t>
            </a:r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6000" b="1" dirty="0"/>
              <a:t>500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97204" y="6523982"/>
            <a:ext cx="412892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6600" b="1" dirty="0"/>
              <a:t>1,000</a:t>
            </a:r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6600" b="1" dirty="0"/>
              <a:t>$3,000</a:t>
            </a:r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6600" b="1" dirty="0"/>
              <a:t>5,000</a:t>
            </a:r>
          </a:p>
          <a:p>
            <a:pPr marL="169863" lvl="0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6600" b="1" dirty="0"/>
              <a:t>10,000</a:t>
            </a:r>
            <a:endParaRPr lang="en-AU" sz="6600" dirty="0"/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US" sz="6600" b="1" dirty="0"/>
          </a:p>
        </p:txBody>
      </p:sp>
      <p:sp>
        <p:nvSpPr>
          <p:cNvPr id="18" name="Rectangle 17"/>
          <p:cNvSpPr/>
          <p:nvPr/>
        </p:nvSpPr>
        <p:spPr>
          <a:xfrm>
            <a:off x="10310891" y="3872823"/>
            <a:ext cx="2542384" cy="120015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 rot="20728320">
            <a:off x="10715757" y="5235333"/>
            <a:ext cx="2176464" cy="124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7200" b="1" dirty="0" err="1"/>
              <a:t>ዩሮ</a:t>
            </a:r>
            <a:endParaRPr lang="en-AU" sz="4800" b="1" dirty="0"/>
          </a:p>
        </p:txBody>
      </p:sp>
      <p:sp>
        <p:nvSpPr>
          <p:cNvPr id="25" name="Rectangle 24"/>
          <p:cNvSpPr/>
          <p:nvPr/>
        </p:nvSpPr>
        <p:spPr>
          <a:xfrm>
            <a:off x="11276737" y="6618479"/>
            <a:ext cx="303710" cy="5482730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78336" y="3872822"/>
            <a:ext cx="69056" cy="9004977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3986" y="1781921"/>
            <a:ext cx="19143663" cy="21745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GB" sz="4800" b="1" dirty="0" err="1"/>
              <a:t>ዝቅተኛ</a:t>
            </a:r>
            <a:r>
              <a:rPr lang="en-GB" sz="4800" b="1" dirty="0"/>
              <a:t> </a:t>
            </a:r>
            <a:r>
              <a:rPr lang="en-GB" sz="4800" b="1" dirty="0" err="1"/>
              <a:t>የቦንድ</a:t>
            </a:r>
            <a:r>
              <a:rPr lang="en-GB" sz="4800" b="1" dirty="0"/>
              <a:t> </a:t>
            </a:r>
            <a:r>
              <a:rPr lang="en-GB" sz="4800" b="1" dirty="0" err="1"/>
              <a:t>ዋጋ</a:t>
            </a:r>
            <a:r>
              <a:rPr lang="en-GB" sz="4800" b="1" dirty="0"/>
              <a:t> </a:t>
            </a:r>
            <a:r>
              <a:rPr lang="en-GB" sz="4800" b="1" dirty="0" err="1"/>
              <a:t>በዶላር፤ዩሮና</a:t>
            </a:r>
            <a:r>
              <a:rPr lang="en-GB" sz="4800" b="1" dirty="0"/>
              <a:t> </a:t>
            </a:r>
            <a:r>
              <a:rPr lang="en-GB" sz="4800" b="1" dirty="0" err="1"/>
              <a:t>ፓዎንድ</a:t>
            </a:r>
            <a:r>
              <a:rPr lang="en-GB" sz="4800" b="1" dirty="0"/>
              <a:t> 50 </a:t>
            </a:r>
            <a:r>
              <a:rPr lang="en-GB" sz="4800" b="1" dirty="0" err="1"/>
              <a:t>ሆኖ</a:t>
            </a:r>
            <a:r>
              <a:rPr lang="en-GB" sz="4800" b="1" dirty="0"/>
              <a:t> </a:t>
            </a:r>
            <a:r>
              <a:rPr lang="en-GB" sz="4800" b="1" dirty="0" err="1"/>
              <a:t>ከፍተኛዉ</a:t>
            </a:r>
            <a:r>
              <a:rPr lang="en-GB" sz="4800" b="1" dirty="0"/>
              <a:t> 10000 </a:t>
            </a:r>
            <a:r>
              <a:rPr lang="en-GB" sz="4800" b="1" dirty="0" err="1"/>
              <a:t>ስሆን</a:t>
            </a:r>
            <a:endParaRPr lang="en-GB" sz="4800" b="1" dirty="0"/>
          </a:p>
          <a:p>
            <a:pPr lvl="0">
              <a:lnSpc>
                <a:spcPct val="150000"/>
              </a:lnSpc>
            </a:pPr>
            <a:r>
              <a:rPr lang="en-GB" sz="4800" b="1" dirty="0" err="1"/>
              <a:t>በኢፌዲሪ</a:t>
            </a:r>
            <a:r>
              <a:rPr lang="en-GB" sz="4800" b="1" dirty="0"/>
              <a:t> </a:t>
            </a:r>
            <a:r>
              <a:rPr lang="en-GB" sz="4800" b="1" dirty="0" err="1"/>
              <a:t>ኤምባሲ</a:t>
            </a:r>
            <a:r>
              <a:rPr lang="en-GB" sz="4800" b="1" dirty="0"/>
              <a:t> </a:t>
            </a:r>
            <a:r>
              <a:rPr lang="en-GB" sz="4800" b="1" dirty="0" err="1"/>
              <a:t>ብራስልስ</a:t>
            </a:r>
            <a:r>
              <a:rPr lang="en-GB" sz="4800" b="1" dirty="0"/>
              <a:t> </a:t>
            </a:r>
            <a:r>
              <a:rPr lang="en-GB" sz="4800" b="1" dirty="0" err="1"/>
              <a:t>በዩሮ</a:t>
            </a:r>
            <a:r>
              <a:rPr lang="en-GB" sz="4800" b="1" dirty="0"/>
              <a:t> </a:t>
            </a:r>
            <a:r>
              <a:rPr lang="en-GB" sz="4800" b="1" dirty="0" err="1"/>
              <a:t>ለሽያጭ</a:t>
            </a:r>
            <a:r>
              <a:rPr lang="en-GB" sz="4800" b="1" dirty="0"/>
              <a:t> </a:t>
            </a:r>
            <a:r>
              <a:rPr lang="en-GB" sz="4800" b="1" dirty="0" err="1"/>
              <a:t>ቀር</a:t>
            </a:r>
            <a:r>
              <a:rPr lang="am-ET" sz="4800" b="1" dirty="0">
                <a:latin typeface="Ebrima"/>
                <a:ea typeface="Ebrima"/>
                <a:cs typeface="Ebrima"/>
              </a:rPr>
              <a:t>ቧ</a:t>
            </a:r>
            <a:r>
              <a:rPr lang="en-GB" sz="4800" b="1" dirty="0">
                <a:latin typeface="Ebrima"/>
                <a:ea typeface="Ebrima"/>
                <a:cs typeface="Ebrima"/>
              </a:rPr>
              <a:t>ል ፡፡</a:t>
            </a:r>
            <a:endParaRPr lang="en-AU" sz="4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1048655"/>
          <p:cNvSpPr/>
          <p:nvPr/>
        </p:nvSpPr>
        <p:spPr>
          <a:xfrm>
            <a:off x="3322637" y="2781300"/>
            <a:ext cx="201612" cy="1000442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1048663" name="Oval 1048662"/>
          <p:cNvSpPr/>
          <p:nvPr/>
        </p:nvSpPr>
        <p:spPr>
          <a:xfrm>
            <a:off x="4457698" y="5481638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119812"/>
            <a:ext cx="3322637" cy="325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808663" y="5196482"/>
            <a:ext cx="13650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am-ET" sz="6000" b="1" dirty="0"/>
              <a:t>የቦንዱ ዝቅተኛ የክፍያ ጊዜ 5 ዓመት</a:t>
            </a:r>
            <a:r>
              <a:rPr lang="en-GB" sz="6000" b="1" dirty="0"/>
              <a:t> </a:t>
            </a:r>
            <a:r>
              <a:rPr lang="en-GB" sz="6000" b="1" dirty="0" err="1"/>
              <a:t>ስሆን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6200774" y="714375"/>
            <a:ext cx="8829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7200" b="1" kern="1200" dirty="0">
                <a:solidFill>
                  <a:srgbClr val="356D08"/>
                </a:solidFill>
                <a:cs typeface="Times New Roman" pitchFamily="18" charset="0"/>
              </a:rPr>
              <a:t> 3. </a:t>
            </a:r>
            <a:r>
              <a:rPr lang="am-ET" sz="7200" b="1" kern="1200" dirty="0">
                <a:solidFill>
                  <a:srgbClr val="356D08"/>
                </a:solidFill>
                <a:cs typeface="Times New Roman" pitchFamily="18" charset="0"/>
              </a:rPr>
              <a:t>የቦንድ የክፍያ ጊዜ</a:t>
            </a:r>
            <a:endParaRPr lang="en-US" altLang="en-US" sz="8800" b="1" dirty="0">
              <a:latin typeface="Malgun Gothic Semilight"/>
              <a:ea typeface="Malgun Gothic Semi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98154" y="8101806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8663" y="7816650"/>
            <a:ext cx="10793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am-ET" sz="6000" b="1" dirty="0"/>
              <a:t>ከፍተኛው ደግሞ </a:t>
            </a:r>
            <a:r>
              <a:rPr lang="en-AU" sz="6000" b="1" dirty="0"/>
              <a:t>10 </a:t>
            </a:r>
            <a:r>
              <a:rPr lang="am-ET" sz="6000" b="1" dirty="0"/>
              <a:t>ዓመት ነው </a:t>
            </a:r>
            <a:endParaRPr lang="en-AU" sz="6000" b="1" dirty="0"/>
          </a:p>
        </p:txBody>
      </p:sp>
    </p:spTree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Freeform 1048668"/>
          <p:cNvSpPr/>
          <p:nvPr/>
        </p:nvSpPr>
        <p:spPr>
          <a:xfrm rot="5400000">
            <a:off x="-5663406" y="3777457"/>
            <a:ext cx="12352338" cy="3663950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670" name="Freeform 1048669"/>
          <p:cNvSpPr/>
          <p:nvPr/>
        </p:nvSpPr>
        <p:spPr>
          <a:xfrm rot="16200000">
            <a:off x="17124361" y="6218238"/>
            <a:ext cx="12352338" cy="3665537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8723" y="5927725"/>
            <a:ext cx="3498850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972788" y="2215104"/>
            <a:ext cx="20028240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lvl="0" indent="-266700" algn="just">
              <a:lnSpc>
                <a:spcPct val="120000"/>
              </a:lnSpc>
              <a:spcBef>
                <a:spcPts val="600"/>
              </a:spcBef>
            </a:pPr>
            <a:r>
              <a:rPr lang="en-GB" sz="7200" b="1" dirty="0"/>
              <a:t>4. </a:t>
            </a:r>
            <a:r>
              <a:rPr lang="am-ET" sz="7200" b="1" dirty="0"/>
              <a:t>ቦንድ </a:t>
            </a:r>
            <a:r>
              <a:rPr lang="en-GB" sz="7200" b="1" dirty="0"/>
              <a:t> </a:t>
            </a:r>
            <a:r>
              <a:rPr lang="en-GB" sz="7200" b="1" dirty="0" err="1"/>
              <a:t>ለመግዛት</a:t>
            </a:r>
            <a:r>
              <a:rPr lang="en-GB" sz="7200" b="1" dirty="0"/>
              <a:t> መ</a:t>
            </a:r>
            <a:r>
              <a:rPr lang="am-ET" sz="7200" b="1" dirty="0">
                <a:latin typeface="Ebrima"/>
                <a:ea typeface="Ebrima"/>
                <a:cs typeface="Ebrima"/>
              </a:rPr>
              <a:t>ሟ</a:t>
            </a:r>
            <a:r>
              <a:rPr lang="en-GB" sz="7200" b="1" dirty="0" err="1"/>
              <a:t>ላት</a:t>
            </a:r>
            <a:r>
              <a:rPr lang="en-GB" sz="7200" b="1" dirty="0"/>
              <a:t> </a:t>
            </a:r>
            <a:r>
              <a:rPr lang="en-GB" sz="7200" b="1" dirty="0" err="1"/>
              <a:t>የሚገባቸዉ</a:t>
            </a:r>
            <a:r>
              <a:rPr lang="en-GB" sz="7200" b="1" dirty="0"/>
              <a:t> </a:t>
            </a:r>
            <a:r>
              <a:rPr lang="en-GB" sz="7200" b="1" dirty="0" err="1"/>
              <a:t>ሁኔታዎች</a:t>
            </a:r>
            <a:r>
              <a:rPr lang="en-GB" sz="7200" b="1" dirty="0"/>
              <a:t> </a:t>
            </a:r>
            <a:endParaRPr lang="en-US" altLang="en-US" sz="7200" b="1" dirty="0">
              <a:latin typeface="Malgun Gothic" pitchFamily="34" charset="-127"/>
              <a:ea typeface="Malgun Gothic" pitchFamily="34" charset="-127"/>
              <a:sym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4413" y="6063937"/>
            <a:ext cx="13422312" cy="38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am-ET" sz="6600" dirty="0"/>
              <a:t>ኢትዮጵያዊ</a:t>
            </a:r>
            <a:r>
              <a:rPr lang="en-US" sz="6600" dirty="0" err="1"/>
              <a:t>ያን</a:t>
            </a:r>
            <a:endParaRPr lang="en-US" sz="6600" dirty="0"/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am-ET" sz="6600" dirty="0"/>
              <a:t>ትውልደ ኢትዮጵያዊ</a:t>
            </a:r>
            <a:r>
              <a:rPr lang="en-US" sz="6600" dirty="0" err="1"/>
              <a:t>ያን</a:t>
            </a:r>
            <a:endParaRPr lang="en-US" sz="6600" dirty="0"/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am-ET" sz="6600" dirty="0"/>
              <a:t> </a:t>
            </a:r>
            <a:r>
              <a:rPr lang="en-US" sz="6600" dirty="0" err="1"/>
              <a:t>የአባይ</a:t>
            </a:r>
            <a:r>
              <a:rPr lang="en-US" sz="6600" dirty="0"/>
              <a:t> </a:t>
            </a:r>
            <a:r>
              <a:rPr lang="en-US" sz="6600" dirty="0" err="1"/>
              <a:t>ተፋሰስ</a:t>
            </a:r>
            <a:r>
              <a:rPr lang="en-US" sz="6600" dirty="0"/>
              <a:t> </a:t>
            </a:r>
            <a:r>
              <a:rPr lang="en-US" sz="6600" dirty="0" err="1"/>
              <a:t>አገሮች</a:t>
            </a:r>
            <a:r>
              <a:rPr lang="en-US" sz="6600" dirty="0"/>
              <a:t> </a:t>
            </a:r>
            <a:r>
              <a:rPr lang="en-US" sz="6600" dirty="0" err="1"/>
              <a:t>ዜጎቸ</a:t>
            </a:r>
            <a:r>
              <a:rPr lang="en-US" sz="6600" dirty="0"/>
              <a:t> </a:t>
            </a:r>
            <a:endParaRPr lang="en-AU" sz="6600" dirty="0"/>
          </a:p>
        </p:txBody>
      </p:sp>
      <p:sp>
        <p:nvSpPr>
          <p:cNvPr id="16" name="Oval 15"/>
          <p:cNvSpPr/>
          <p:nvPr/>
        </p:nvSpPr>
        <p:spPr>
          <a:xfrm>
            <a:off x="6095206" y="6273800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792" y="8100218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39886" y="3756804"/>
            <a:ext cx="201612" cy="1000442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10284" y="9322214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6941" y="4277410"/>
            <a:ext cx="50642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4.1  </a:t>
            </a:r>
            <a:r>
              <a:rPr lang="en-US" sz="8000" b="1" dirty="0" err="1"/>
              <a:t>ዜግነት</a:t>
            </a:r>
            <a:endParaRPr lang="en-US" sz="8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Freeform 1048668"/>
          <p:cNvSpPr/>
          <p:nvPr/>
        </p:nvSpPr>
        <p:spPr>
          <a:xfrm rot="5400000">
            <a:off x="-5663406" y="3777457"/>
            <a:ext cx="12352338" cy="3663950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670" name="Freeform 1048669"/>
          <p:cNvSpPr/>
          <p:nvPr/>
        </p:nvSpPr>
        <p:spPr>
          <a:xfrm rot="16200000">
            <a:off x="17124361" y="6218238"/>
            <a:ext cx="12352338" cy="3665537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8723" y="5927725"/>
            <a:ext cx="3498850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4412" y="6063937"/>
            <a:ext cx="17394237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AU" sz="6600" dirty="0" err="1"/>
              <a:t>ፓስፖረት</a:t>
            </a:r>
            <a:r>
              <a:rPr lang="en-AU" sz="6600" dirty="0"/>
              <a:t> (</a:t>
            </a:r>
            <a:r>
              <a:rPr lang="en-AU" sz="6600" dirty="0" err="1"/>
              <a:t>የዉጪ</a:t>
            </a:r>
            <a:r>
              <a:rPr lang="en-AU" sz="6600" dirty="0"/>
              <a:t>/ </a:t>
            </a:r>
            <a:r>
              <a:rPr lang="en-AU" sz="6600" dirty="0" err="1"/>
              <a:t>የኢትዮጵያ</a:t>
            </a:r>
            <a:r>
              <a:rPr lang="en-AU" sz="6600" dirty="0"/>
              <a:t>)</a:t>
            </a:r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AU" sz="6600" dirty="0" err="1"/>
              <a:t>የተወላጅነት</a:t>
            </a:r>
            <a:r>
              <a:rPr lang="en-AU" sz="6600" dirty="0"/>
              <a:t> </a:t>
            </a:r>
            <a:r>
              <a:rPr lang="en-AU" sz="6600" dirty="0" err="1"/>
              <a:t>መታወቅያ</a:t>
            </a:r>
            <a:r>
              <a:rPr lang="en-AU" sz="6600" dirty="0"/>
              <a:t>  </a:t>
            </a:r>
            <a:r>
              <a:rPr lang="en-AU" sz="6600" dirty="0" err="1"/>
              <a:t>ወይም</a:t>
            </a:r>
            <a:endParaRPr lang="en-AU" sz="6600" dirty="0"/>
          </a:p>
          <a:p>
            <a:pPr marL="169863" indent="-169863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AU" sz="6600" dirty="0" err="1"/>
              <a:t>የመኖርያ</a:t>
            </a:r>
            <a:r>
              <a:rPr lang="en-AU" sz="6600" dirty="0"/>
              <a:t>/</a:t>
            </a:r>
            <a:r>
              <a:rPr lang="en-AU" sz="6600" dirty="0" err="1"/>
              <a:t>የስራ</a:t>
            </a:r>
            <a:r>
              <a:rPr lang="en-AU" sz="6600" dirty="0"/>
              <a:t> </a:t>
            </a:r>
            <a:r>
              <a:rPr lang="en-AU" sz="6600" dirty="0" err="1"/>
              <a:t>ፍቃድ</a:t>
            </a:r>
            <a:r>
              <a:rPr lang="en-AU" sz="6600" dirty="0"/>
              <a:t> </a:t>
            </a:r>
            <a:r>
              <a:rPr lang="en-AU" sz="6600" dirty="0" err="1"/>
              <a:t>ወይም</a:t>
            </a:r>
            <a:endParaRPr lang="en-AU" sz="6600" dirty="0"/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AU" sz="6600" dirty="0"/>
              <a:t>  </a:t>
            </a:r>
            <a:r>
              <a:rPr lang="en-AU" sz="6600" dirty="0" err="1"/>
              <a:t>የኮሚዩኒቲ</a:t>
            </a:r>
            <a:r>
              <a:rPr lang="en-AU" sz="6600" dirty="0"/>
              <a:t> </a:t>
            </a:r>
            <a:r>
              <a:rPr lang="en-AU" sz="6600" dirty="0" err="1"/>
              <a:t>መታወቅያ</a:t>
            </a:r>
            <a:r>
              <a:rPr lang="en-AU" sz="6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8512" y="4048810"/>
            <a:ext cx="918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356D08"/>
              </a:buClr>
              <a:buSzTx/>
              <a:tabLst/>
              <a:defRPr/>
            </a:pPr>
            <a:r>
              <a:rPr lang="en-US" sz="8000" b="1" kern="1200" noProof="0" dirty="0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 4.2 </a:t>
            </a:r>
            <a:r>
              <a:rPr lang="en-US" sz="8000" b="1" kern="1200" noProof="0" dirty="0" err="1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አስፈላጊ</a:t>
            </a:r>
            <a:r>
              <a:rPr lang="en-US" sz="8000" b="1" kern="1200" noProof="0" dirty="0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8000" b="1" kern="1200" dirty="0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ሰ</a:t>
            </a:r>
            <a:r>
              <a:rPr lang="en-US" sz="8000" b="1" kern="1200" noProof="0" dirty="0" err="1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ነዶች</a:t>
            </a:r>
            <a:endParaRPr kumimoji="0" lang="en-AU" sz="8000" b="1" i="0" u="none" strike="noStrike" kern="1200" cap="none" spc="0" normalizeH="0" baseline="0" noProof="0" dirty="0">
              <a:ln>
                <a:noFill/>
              </a:ln>
              <a:solidFill>
                <a:srgbClr val="0F6F9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95206" y="6273800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792" y="8100218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4326" y="3417092"/>
            <a:ext cx="201612" cy="10004425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10284" y="9322214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572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/>
              <a:t>የቀጠለ</a:t>
            </a:r>
            <a:r>
              <a:rPr lang="en-US" sz="8800" b="1" dirty="0"/>
              <a:t>… </a:t>
            </a:r>
          </a:p>
        </p:txBody>
      </p:sp>
      <p:sp>
        <p:nvSpPr>
          <p:cNvPr id="13" name="Oval 12"/>
          <p:cNvSpPr/>
          <p:nvPr/>
        </p:nvSpPr>
        <p:spPr>
          <a:xfrm>
            <a:off x="6078512" y="10606088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Freeform 1048668"/>
          <p:cNvSpPr/>
          <p:nvPr/>
        </p:nvSpPr>
        <p:spPr>
          <a:xfrm rot="5400000">
            <a:off x="-5663406" y="3777457"/>
            <a:ext cx="12352338" cy="3663950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sp>
        <p:nvSpPr>
          <p:cNvPr id="1048670" name="Freeform 1048669"/>
          <p:cNvSpPr/>
          <p:nvPr/>
        </p:nvSpPr>
        <p:spPr>
          <a:xfrm rot="16200000">
            <a:off x="17124361" y="6218238"/>
            <a:ext cx="12352338" cy="3665537"/>
          </a:xfrm>
          <a:custGeom>
            <a:avLst/>
            <a:gdLst>
              <a:gd name="l" fmla="*/ 0 w 8023328"/>
              <a:gd name="t" fmla="*/ 0 h 2380521"/>
              <a:gd name="r" fmla="*/ 8023328 w 8023328"/>
              <a:gd name="b" fmla="*/ 2380521 h 2380521"/>
            </a:gdLst>
            <a:ahLst/>
            <a:cxnLst/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</a:path>
            </a:pathLst>
          </a:custGeom>
          <a:solidFill>
            <a:srgbClr val="D4D4D4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6500">
              <a:latin typeface="Nunito Sans ExtraLight"/>
            </a:endParaRPr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927725"/>
            <a:ext cx="3498850" cy="24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148892" y="4533448"/>
            <a:ext cx="19891815" cy="754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AU" sz="6600" dirty="0"/>
              <a:t>  </a:t>
            </a:r>
            <a:r>
              <a:rPr lang="en-AU" sz="6600" dirty="0" err="1"/>
              <a:t>ፓስፖርትም</a:t>
            </a:r>
            <a:r>
              <a:rPr lang="en-AU" sz="6600" dirty="0"/>
              <a:t> </a:t>
            </a:r>
            <a:r>
              <a:rPr lang="en-AU" sz="6600" dirty="0" err="1"/>
              <a:t>ይሁን</a:t>
            </a:r>
            <a:r>
              <a:rPr lang="en-AU" sz="6600" dirty="0"/>
              <a:t> </a:t>
            </a:r>
            <a:r>
              <a:rPr lang="en-AU" sz="6600" dirty="0" err="1"/>
              <a:t>የኮሚኒቲ</a:t>
            </a:r>
            <a:r>
              <a:rPr lang="en-AU" sz="6600" dirty="0"/>
              <a:t> </a:t>
            </a:r>
            <a:r>
              <a:rPr lang="en-AU" sz="6600" dirty="0" err="1"/>
              <a:t>መታወቅያ</a:t>
            </a:r>
            <a:r>
              <a:rPr lang="en-AU" sz="6600" dirty="0"/>
              <a:t> </a:t>
            </a:r>
            <a:r>
              <a:rPr lang="en-AU" sz="6600" dirty="0" err="1"/>
              <a:t>ካርድ</a:t>
            </a:r>
            <a:r>
              <a:rPr lang="en-AU" sz="6600" dirty="0"/>
              <a:t> </a:t>
            </a:r>
            <a:r>
              <a:rPr lang="en-AU" sz="6600" dirty="0" err="1"/>
              <a:t>ያልያዙ</a:t>
            </a:r>
            <a:r>
              <a:rPr lang="en-AU" sz="6600" dirty="0"/>
              <a:t> </a:t>
            </a:r>
            <a:r>
              <a:rPr lang="en-AU" sz="6600" dirty="0" err="1"/>
              <a:t>ዜጎች</a:t>
            </a:r>
            <a:r>
              <a:rPr lang="en-AU" sz="6600" dirty="0"/>
              <a:t> </a:t>
            </a:r>
            <a:r>
              <a:rPr lang="en-AU" sz="6600" dirty="0" err="1"/>
              <a:t>በሚያገጥሙበት</a:t>
            </a:r>
            <a:r>
              <a:rPr lang="en-AU" sz="6600" dirty="0"/>
              <a:t> </a:t>
            </a:r>
            <a:r>
              <a:rPr lang="en-AU" sz="6600" dirty="0" err="1"/>
              <a:t>ጊዜ</a:t>
            </a:r>
            <a:r>
              <a:rPr lang="en-AU" sz="6600" dirty="0"/>
              <a:t> </a:t>
            </a:r>
            <a:r>
              <a:rPr lang="en-AU" sz="6600" dirty="0" err="1"/>
              <a:t>ኢትዮጵያዊ</a:t>
            </a:r>
            <a:r>
              <a:rPr lang="en-AU" sz="6600" dirty="0"/>
              <a:t> </a:t>
            </a:r>
            <a:r>
              <a:rPr lang="en-AU" sz="6600" dirty="0" err="1"/>
              <a:t>ወይም</a:t>
            </a:r>
            <a:r>
              <a:rPr lang="en-AU" sz="6600" dirty="0"/>
              <a:t> </a:t>
            </a:r>
            <a:r>
              <a:rPr lang="en-AU" sz="6600" dirty="0" err="1"/>
              <a:t>ትውልደ</a:t>
            </a:r>
            <a:r>
              <a:rPr lang="en-AU" sz="6600" dirty="0"/>
              <a:t> </a:t>
            </a:r>
            <a:r>
              <a:rPr lang="en-AU" sz="6600" dirty="0" err="1"/>
              <a:t>ኢትዮ</a:t>
            </a:r>
            <a:r>
              <a:rPr lang="en-AU" sz="6600" dirty="0" err="1">
                <a:latin typeface="Nyala" panose="02000504070300020003" pitchFamily="2" charset="0"/>
              </a:rPr>
              <a:t>ጵያዊያን</a:t>
            </a:r>
            <a:r>
              <a:rPr lang="en-AU" sz="6600" dirty="0">
                <a:latin typeface="Nyala" panose="02000504070300020003" pitchFamily="2" charset="0"/>
              </a:rPr>
              <a:t> </a:t>
            </a:r>
            <a:r>
              <a:rPr lang="en-AU" sz="6600" dirty="0" err="1"/>
              <a:t>መሆናቸዉን</a:t>
            </a:r>
            <a:r>
              <a:rPr lang="en-AU" sz="6600" dirty="0"/>
              <a:t> </a:t>
            </a:r>
            <a:r>
              <a:rPr lang="en-AU" sz="6600" dirty="0" err="1"/>
              <a:t>የሚገልጽ</a:t>
            </a:r>
            <a:r>
              <a:rPr lang="en-AU" sz="6600" dirty="0"/>
              <a:t> </a:t>
            </a:r>
            <a:r>
              <a:rPr lang="en-AU" sz="6600" dirty="0" err="1"/>
              <a:t>ሰነድ</a:t>
            </a:r>
            <a:r>
              <a:rPr lang="en-AU" sz="6600" dirty="0"/>
              <a:t> </a:t>
            </a:r>
            <a:r>
              <a:rPr lang="en-AU" sz="6600" dirty="0" err="1"/>
              <a:t>ካቀረቡ</a:t>
            </a:r>
            <a:r>
              <a:rPr lang="en-AU" sz="6600" dirty="0"/>
              <a:t> </a:t>
            </a:r>
            <a:r>
              <a:rPr lang="en-AU" sz="6600" dirty="0" err="1"/>
              <a:t>የቦንድ</a:t>
            </a:r>
            <a:r>
              <a:rPr lang="en-AU" sz="6600" dirty="0"/>
              <a:t> </a:t>
            </a:r>
            <a:r>
              <a:rPr lang="en-AU" sz="6600" dirty="0" err="1"/>
              <a:t>ሽያጭ</a:t>
            </a:r>
            <a:r>
              <a:rPr lang="en-AU" sz="6600" dirty="0"/>
              <a:t> </a:t>
            </a:r>
            <a:r>
              <a:rPr lang="en-AU" sz="6600" dirty="0" err="1"/>
              <a:t>ፎርሙ</a:t>
            </a:r>
            <a:r>
              <a:rPr lang="en-AU" sz="6600" dirty="0"/>
              <a:t> </a:t>
            </a:r>
            <a:r>
              <a:rPr lang="en-AU" sz="6600" dirty="0" err="1"/>
              <a:t>ላይ</a:t>
            </a:r>
            <a:r>
              <a:rPr lang="en-AU" sz="6600" dirty="0"/>
              <a:t> </a:t>
            </a:r>
            <a:r>
              <a:rPr lang="en-AU" sz="6600" dirty="0" err="1"/>
              <a:t>የገዢ</a:t>
            </a:r>
            <a:r>
              <a:rPr lang="en-AU" sz="6600" dirty="0"/>
              <a:t> </a:t>
            </a:r>
            <a:r>
              <a:rPr lang="en-AU" sz="6600" dirty="0" err="1"/>
              <a:t>ፎቶግራፍ</a:t>
            </a:r>
            <a:r>
              <a:rPr lang="en-AU" sz="6600" dirty="0"/>
              <a:t> </a:t>
            </a:r>
            <a:r>
              <a:rPr lang="en-AU" sz="6600" dirty="0" err="1"/>
              <a:t>የሚያያዝ</a:t>
            </a:r>
            <a:r>
              <a:rPr lang="en-AU" sz="6600" dirty="0"/>
              <a:t> </a:t>
            </a:r>
            <a:r>
              <a:rPr lang="en-AU" sz="6600" dirty="0" err="1"/>
              <a:t>በመሆኑ</a:t>
            </a:r>
            <a:r>
              <a:rPr lang="en-AU" sz="6600" dirty="0"/>
              <a:t> </a:t>
            </a:r>
            <a:r>
              <a:rPr lang="en-AU" sz="6600" dirty="0" err="1"/>
              <a:t>መታወቅያ</a:t>
            </a:r>
            <a:r>
              <a:rPr lang="en-AU" sz="6600" dirty="0"/>
              <a:t> </a:t>
            </a:r>
            <a:r>
              <a:rPr lang="en-AU" sz="6600" dirty="0" err="1"/>
              <a:t>ካርዱ</a:t>
            </a:r>
            <a:r>
              <a:rPr lang="en-AU" sz="6600" dirty="0"/>
              <a:t> </a:t>
            </a:r>
            <a:r>
              <a:rPr lang="en-AU" sz="6600" dirty="0" err="1"/>
              <a:t>ባይኖራቸዉም</a:t>
            </a:r>
            <a:r>
              <a:rPr lang="en-AU" sz="6600" dirty="0"/>
              <a:t> </a:t>
            </a:r>
            <a:r>
              <a:rPr lang="en-AU" sz="6600" dirty="0" err="1"/>
              <a:t>የቦንድ</a:t>
            </a:r>
            <a:r>
              <a:rPr lang="en-AU" sz="6600" dirty="0"/>
              <a:t> </a:t>
            </a:r>
            <a:r>
              <a:rPr lang="en-AU" sz="6600" dirty="0" err="1"/>
              <a:t>ግዢ</a:t>
            </a:r>
            <a:r>
              <a:rPr lang="en-AU" sz="6600" dirty="0"/>
              <a:t> </a:t>
            </a:r>
            <a:r>
              <a:rPr lang="en-AU" sz="6600" dirty="0" err="1"/>
              <a:t>መፈፀም</a:t>
            </a:r>
            <a:r>
              <a:rPr lang="en-AU" sz="6600" dirty="0"/>
              <a:t> </a:t>
            </a:r>
            <a:r>
              <a:rPr lang="en-AU" sz="6600" dirty="0" err="1"/>
              <a:t>ይችላሉ</a:t>
            </a:r>
            <a:r>
              <a:rPr lang="en-AU" sz="6600" dirty="0"/>
              <a:t> ፡፡ </a:t>
            </a:r>
            <a:r>
              <a:rPr lang="en-AU" sz="5400" i="1" dirty="0"/>
              <a:t>(</a:t>
            </a:r>
            <a:r>
              <a:rPr lang="en-AU" sz="5400" i="1" dirty="0" err="1"/>
              <a:t>ፎቶግራፍ</a:t>
            </a:r>
            <a:r>
              <a:rPr lang="en-AU" sz="5400" i="1" dirty="0"/>
              <a:t> </a:t>
            </a:r>
            <a:r>
              <a:rPr lang="en-AU" sz="5400" i="1" dirty="0" err="1"/>
              <a:t>ያስፈልጋል</a:t>
            </a:r>
            <a:r>
              <a:rPr lang="en-AU" sz="5400" i="1" dirty="0"/>
              <a:t>)</a:t>
            </a:r>
            <a:endParaRPr lang="en-AU" sz="6600" i="1" dirty="0"/>
          </a:p>
        </p:txBody>
      </p:sp>
      <p:sp>
        <p:nvSpPr>
          <p:cNvPr id="4" name="Rectangle 3"/>
          <p:cNvSpPr/>
          <p:nvPr/>
        </p:nvSpPr>
        <p:spPr>
          <a:xfrm>
            <a:off x="3745668" y="1477852"/>
            <a:ext cx="19503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356D08"/>
              </a:buClr>
              <a:buSzTx/>
              <a:tabLst/>
              <a:defRPr/>
            </a:pPr>
            <a:r>
              <a:rPr lang="en-US" sz="8000" b="1" kern="1200" noProof="0" dirty="0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4.3  </a:t>
            </a:r>
            <a:r>
              <a:rPr lang="en-US" sz="8000" b="1" kern="1200" noProof="0" dirty="0" err="1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በዉጭ</a:t>
            </a:r>
            <a:r>
              <a:rPr lang="en-US" sz="8000" b="1" kern="1200" noProof="0" dirty="0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8000" b="1" kern="1200" noProof="0" dirty="0" err="1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የሚኖሩ</a:t>
            </a:r>
            <a:r>
              <a:rPr lang="en-US" sz="8000" b="1" kern="1200" noProof="0" dirty="0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8000" b="1" kern="1200" noProof="0" dirty="0" err="1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ኢትዮጵያዉያን</a:t>
            </a:r>
            <a:r>
              <a:rPr lang="en-US" sz="8000" b="1" kern="1200" noProof="0" dirty="0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 / </a:t>
            </a:r>
            <a:r>
              <a:rPr lang="en-US" sz="8000" b="1" kern="1200" dirty="0" err="1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ትዉልደ</a:t>
            </a:r>
            <a:r>
              <a:rPr lang="en-US" sz="8000" b="1" kern="1200" dirty="0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8000" b="1" kern="1200" dirty="0" err="1">
                <a:solidFill>
                  <a:srgbClr val="0F6F95"/>
                </a:solidFill>
                <a:latin typeface="Arial" charset="0"/>
                <a:ea typeface="+mn-ea"/>
                <a:cs typeface="+mn-cs"/>
              </a:rPr>
              <a:t>ኢትዮጵያዉያን</a:t>
            </a:r>
            <a:endParaRPr kumimoji="0" lang="en-AU" sz="8000" b="1" i="0" u="none" strike="noStrike" kern="1200" cap="none" spc="0" normalizeH="0" baseline="0" noProof="0" dirty="0">
              <a:ln>
                <a:noFill/>
              </a:ln>
              <a:solidFill>
                <a:srgbClr val="0F6F9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98690" y="5224463"/>
            <a:ext cx="319087" cy="319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Nunito Sans Extra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45668" y="5224463"/>
            <a:ext cx="201612" cy="6813861"/>
          </a:xfrm>
          <a:prstGeom prst="rect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0">
                <a:srgbClr val="F69E2C">
                  <a:alpha val="100000"/>
                </a:srgbClr>
              </a:gs>
              <a:gs pos="50000">
                <a:srgbClr val="FF7D67">
                  <a:alpha val="100000"/>
                </a:srgbClr>
              </a:gs>
              <a:gs pos="99001">
                <a:srgbClr val="FF438B">
                  <a:alpha val="100000"/>
                </a:srgbClr>
              </a:gs>
              <a:gs pos="100000">
                <a:srgbClr val="FF438B">
                  <a:alpha val="100000"/>
                </a:srgbClr>
              </a:gs>
            </a:gsLst>
            <a:lin ang="2700000" scaled="0"/>
          </a:gradFill>
          <a:ln>
            <a:noFill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912812" indent="-4556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827212" indent="-9128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2741612" indent="-13700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3656012" indent="-1827212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0" i="0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>
              <a:solidFill>
                <a:srgbClr val="FFFFFF"/>
              </a:solidFill>
              <a:latin typeface="Malgun Gothic Semilight"/>
              <a:ea typeface="Malgun Gothic Semi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2924"/>
            <a:ext cx="55991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/>
              <a:t>የቀጠለ</a:t>
            </a:r>
            <a:r>
              <a:rPr lang="en-US" sz="8800" b="1" dirty="0"/>
              <a:t>…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9707</TotalTime>
  <Words>967</Words>
  <Application>Microsoft Office PowerPoint</Application>
  <PresentationFormat>Custom</PresentationFormat>
  <Paragraphs>170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Malgun Gothic</vt:lpstr>
      <vt:lpstr>Malgun Gothic Semilight</vt:lpstr>
      <vt:lpstr>Arial</vt:lpstr>
      <vt:lpstr>Calibri</vt:lpstr>
      <vt:lpstr>Constantia</vt:lpstr>
      <vt:lpstr>Ebrima</vt:lpstr>
      <vt:lpstr>Nunito Sans</vt:lpstr>
      <vt:lpstr>Nunito Sans ExtraLight</vt:lpstr>
      <vt:lpstr>Nunito Sans SemiBold</vt:lpstr>
      <vt:lpstr>Nyala</vt:lpstr>
      <vt:lpstr>Trebuchet MS</vt:lpstr>
      <vt:lpstr>Verdana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Zerihun Teketel</dc:creator>
  <cp:lastModifiedBy>Beyene Asamere</cp:lastModifiedBy>
  <cp:revision>146</cp:revision>
  <dcterms:created xsi:type="dcterms:W3CDTF">2014-11-12T18:47:38Z</dcterms:created>
  <dcterms:modified xsi:type="dcterms:W3CDTF">2020-10-28T15:48:49Z</dcterms:modified>
</cp:coreProperties>
</file>